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embeddedFontLst>
    <p:embeddedFont>
      <p:font typeface="MiSans" charset="-122" pitchFamily="34"/>
      <p:regular r:id="rId45"/>
    </p:embeddedFont>
    <p:embeddedFont>
      <p:font typeface="Oranienbaum" charset="-122" pitchFamily="34"/>
      <p:regular r:id="rId46"/>
    </p:embeddedFont>
    <p:embeddedFont>
      <p:font typeface="Noto Sans SC" charset="-122" pitchFamily="34"/>
      <p:regular r:id="rId4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Relationship Id="rId45" Type="http://schemas.openxmlformats.org/officeDocument/2006/relationships/font" Target="fonts/font1.fntdata"/><Relationship Id="rId46" Type="http://schemas.openxmlformats.org/officeDocument/2006/relationships/font" Target="fonts/font2.fntdata"/><Relationship Id="rId47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jpe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jpe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image" Target="../media/image-25-5.png"/><Relationship Id="rId6" Type="http://schemas.openxmlformats.org/officeDocument/2006/relationships/image" Target="../media/image-25-6.png"/><Relationship Id="rId7" Type="http://schemas.openxmlformats.org/officeDocument/2006/relationships/image" Target="../media/image-2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image" Target="../media/image-27-4.png"/><Relationship Id="rId5" Type="http://schemas.openxmlformats.org/officeDocument/2006/relationships/image" Target="../media/image-27-5.png"/><Relationship Id="rId6" Type="http://schemas.openxmlformats.org/officeDocument/2006/relationships/image" Target="../media/image-27-6.png"/><Relationship Id="rId7" Type="http://schemas.openxmlformats.org/officeDocument/2006/relationships/image" Target="../media/image-27-7.svg"/><Relationship Id="rId8" Type="http://schemas.openxmlformats.org/officeDocument/2006/relationships/image" Target="../media/image-27-1.png"/><Relationship Id="rId9" Type="http://schemas.openxmlformats.org/officeDocument/2006/relationships/image" Target="../media/image-27-5.png"/><Relationship Id="rId10" Type="http://schemas.openxmlformats.org/officeDocument/2006/relationships/image" Target="../media/image-27-10.png"/><Relationship Id="rId11" Type="http://schemas.openxmlformats.org/officeDocument/2006/relationships/image" Target="../media/image-27-11.sv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jpe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jpe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25-10-29-05:28:55-d40jb5uan0vp1mc1fqg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30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32305" y="2021205"/>
            <a:ext cx="8327390" cy="194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X Fails, Build Y: OBINexus IWU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6976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5" name="Text 2"/>
          <p:cNvSpPr/>
          <p:nvPr/>
        </p:nvSpPr>
        <p:spPr>
          <a:xfrm>
            <a:off x="36976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777615" y="4477678"/>
            <a:ext cx="1918970" cy="24765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415405" y="442976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6F4ED"/>
          </a:solidFill>
          <a:ln/>
        </p:spPr>
      </p:sp>
      <p:sp>
        <p:nvSpPr>
          <p:cNvPr id="8" name="Text 5"/>
          <p:cNvSpPr/>
          <p:nvPr/>
        </p:nvSpPr>
        <p:spPr>
          <a:xfrm>
            <a:off x="6415405" y="442976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95415" y="4477678"/>
            <a:ext cx="1918970" cy="247650"/>
          </a:xfrm>
          <a:prstGeom prst="rect">
            <a:avLst/>
          </a:prstGeom>
          <a:solidFill>
            <a:srgbClr val="F6F4ED"/>
          </a:solidFill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85630" y="1357598"/>
            <a:ext cx="2270342" cy="37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5EB317"/>
                </a:solidFill>
                <a:latin typeface="Oranienbaum" pitchFamily="34" charset="0"/>
                <a:ea typeface="Oranienbaum" pitchFamily="34" charset="-122"/>
                <a:cs typeface="Oranienbaum" pitchFamily="34" charset="-120"/>
              </a:rPr>
              <a:t>MITIGATION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img.moonshot.cn/pub/slides/25-10-29-05:35:08-d40je32av1f9is26d3l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0" y="254000"/>
            <a:ext cx="6350000" cy="6350000"/>
          </a:xfrm>
          <a:prstGeom prst="roundRect">
            <a:avLst>
              <a:gd name="adj" fmla="val 0"/>
            </a:avLst>
          </a:prstGeom>
        </p:spPr>
      </p:pic>
      <p:sp>
        <p:nvSpPr>
          <p:cNvPr id="13" name="Text 10"/>
          <p:cNvSpPr/>
          <p:nvPr/>
        </p:nvSpPr>
        <p:spPr>
          <a:xfrm>
            <a:off x="6299200" y="254000"/>
            <a:ext cx="56388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Building Y: A Constitutional Framework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299200" y="1473200"/>
            <a:ext cx="5638800" cy="165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When government systems fail, you draft a constitution. The IWU charter defines resident rights, duties, dispute resolution, and revenue allocation. It turns abstract rights into 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A8BBEA"/>
                </a:solidFill>
                <a:highlight>
                  <a:srgbClr val="A8BBEA">
                    <a:alpha val="3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executable smart-contract clauses 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within community governance, creating a self-governing entity. 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2387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Building Y: The Persona Development Model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-254000" y="3327400"/>
            <a:ext cx="4851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C9DB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Generic Support...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54000" y="3835400"/>
            <a:ext cx="4343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One-size-fits-all care plans that fail to account for individual strengths, goals, or neurodivergent needs.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667375" y="34544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843260" y="414635"/>
                </a:moveTo>
                <a:cubicBezTo>
                  <a:pt x="861864" y="396032"/>
                  <a:pt x="861864" y="365820"/>
                  <a:pt x="843260" y="347216"/>
                </a:cubicBezTo>
                <a:lnTo>
                  <a:pt x="652760" y="156716"/>
                </a:lnTo>
                <a:cubicBezTo>
                  <a:pt x="634157" y="138113"/>
                  <a:pt x="603945" y="138113"/>
                  <a:pt x="585341" y="156716"/>
                </a:cubicBezTo>
                <a:cubicBezTo>
                  <a:pt x="566738" y="175320"/>
                  <a:pt x="566738" y="205532"/>
                  <a:pt x="585341" y="224135"/>
                </a:cubicBezTo>
                <a:lnTo>
                  <a:pt x="694581" y="333375"/>
                </a:lnTo>
                <a:lnTo>
                  <a:pt x="47625" y="333375"/>
                </a:lnTo>
                <a:cubicBezTo>
                  <a:pt x="21282" y="333375"/>
                  <a:pt x="0" y="354657"/>
                  <a:pt x="0" y="381000"/>
                </a:cubicBezTo>
                <a:cubicBezTo>
                  <a:pt x="0" y="407343"/>
                  <a:pt x="21282" y="428625"/>
                  <a:pt x="47625" y="428625"/>
                </a:cubicBezTo>
                <a:lnTo>
                  <a:pt x="694581" y="428625"/>
                </a:lnTo>
                <a:lnTo>
                  <a:pt x="585341" y="537865"/>
                </a:lnTo>
                <a:cubicBezTo>
                  <a:pt x="566737" y="556468"/>
                  <a:pt x="566737" y="586680"/>
                  <a:pt x="585341" y="605284"/>
                </a:cubicBezTo>
                <a:cubicBezTo>
                  <a:pt x="603945" y="623888"/>
                  <a:pt x="634157" y="623888"/>
                  <a:pt x="652760" y="605284"/>
                </a:cubicBezTo>
                <a:lnTo>
                  <a:pt x="843260" y="414784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6" name="Text 14"/>
          <p:cNvSpPr/>
          <p:nvPr/>
        </p:nvSpPr>
        <p:spPr>
          <a:xfrm>
            <a:off x="7589540" y="3200400"/>
            <a:ext cx="4851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...To Personalised Personas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89540" y="3708400"/>
            <a:ext cx="4343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published methodology for balancing neurodivergent strengths with support needs, creating dynamic, individual-led growth pathways.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727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Building Y: The Two-Track System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38200" y="2641600"/>
            <a:ext cx="4673600" cy="0"/>
          </a:xfrm>
          <a:prstGeom prst="line">
            <a:avLst/>
          </a:prstGeom>
          <a:noFill/>
          <a:ln w="50800">
            <a:solidFill>
              <a:srgbClr val="5A6C8C"/>
            </a:solidFill>
            <a:prstDash val="solid"/>
            <a:headEnd type="none"/>
            <a:tailEnd type="none"/>
          </a:ln>
        </p:spPr>
      </p:sp>
      <p:sp>
        <p:nvSpPr>
          <p:cNvPr id="14" name="Text 12"/>
          <p:cNvSpPr/>
          <p:nvPr/>
        </p:nvSpPr>
        <p:spPr>
          <a:xfrm>
            <a:off x="787400" y="2895600"/>
            <a:ext cx="4775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C9DB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Foundation Track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041400" y="3403600"/>
            <a:ext cx="4267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Secures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housing, food, mental health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— the base of Maslow's hierarchy. Stability is the prerequisite for growth.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680200" y="2641600"/>
            <a:ext cx="4673600" cy="0"/>
          </a:xfrm>
          <a:prstGeom prst="line">
            <a:avLst/>
          </a:prstGeom>
          <a:noFill/>
          <a:ln w="50800">
            <a:solidFill>
              <a:srgbClr val="A8BBEA"/>
            </a:solidFill>
            <a:prstDash val="solid"/>
            <a:headEnd type="none"/>
            <a:tailEnd type="none"/>
          </a:ln>
        </p:spPr>
      </p:sp>
      <p:sp>
        <p:nvSpPr>
          <p:cNvPr id="17" name="Text 15"/>
          <p:cNvSpPr/>
          <p:nvPr/>
        </p:nvSpPr>
        <p:spPr>
          <a:xfrm>
            <a:off x="6629400" y="2895600"/>
            <a:ext cx="4775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Aspiration Track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883400" y="34036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Drives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career growth, contribution, personal development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This is where potential is realized.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54000" y="47752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Connected by a dynamic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BEA"/>
                </a:solidFill>
                <a:highlight>
                  <a:srgbClr val="A8BBEA">
                    <a:alpha val="3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If-Then Policy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that adjusts support in real-time.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 Live-Work Model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img.moonshot.cn/pub/slides/25-10-29-05:35:53-d40jeec5rbs1mb5n21u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4110723" y="613967"/>
            <a:ext cx="7951998" cy="5963998"/>
          </a:xfrm>
          <a:prstGeom prst="roundRect">
            <a:avLst>
              <a:gd name="adj" fmla="val 0"/>
            </a:avLst>
          </a:prstGeom>
        </p:spPr>
      </p:pic>
      <p:sp>
        <p:nvSpPr>
          <p:cNvPr id="13" name="Text 10"/>
          <p:cNvSpPr/>
          <p:nvPr/>
        </p:nvSpPr>
        <p:spPr>
          <a:xfrm>
            <a:off x="254000" y="2540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IWU Thesis: An Integrated Community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54000" y="1473200"/>
            <a:ext cx="54356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problem: Housing, employment, and care are separate, failing systems. The IWU solution: 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A8BBEA"/>
                </a:solidFill>
                <a:highlight>
                  <a:srgbClr val="A8BBEA">
                    <a:alpha val="3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Fuse them into one self-sustaining ecosystem 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where residents live, work, earn, and receive support within the same constitutional envelope. 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FFBB1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25-10-29-05:41:53-d40jh88s8jdgjn4h4e9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463" y="1856424"/>
            <a:ext cx="5861137" cy="395795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10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38200" y="2971800"/>
            <a:ext cx="4673600" cy="1727200"/>
          </a:xfrm>
          <a:custGeom>
            <a:avLst/>
            <a:gdLst/>
            <a:ahLst/>
            <a:cxnLst/>
            <a:rect l="l" t="t" r="r" b="b"/>
            <a:pathLst>
              <a:path w="4673600" h="1727200">
                <a:moveTo>
                  <a:pt x="101594" y="0"/>
                </a:moveTo>
                <a:lnTo>
                  <a:pt x="4572006" y="0"/>
                </a:lnTo>
                <a:cubicBezTo>
                  <a:pt x="4628115" y="0"/>
                  <a:pt x="4673600" y="45485"/>
                  <a:pt x="4673600" y="101594"/>
                </a:cubicBezTo>
                <a:lnTo>
                  <a:pt x="4673600" y="1625606"/>
                </a:lnTo>
                <a:cubicBezTo>
                  <a:pt x="4673600" y="1681715"/>
                  <a:pt x="4628115" y="1727200"/>
                  <a:pt x="4572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87400" y="3175000"/>
            <a:ext cx="4775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C9DB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OLD MODEL (Fragmented)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41400" y="3784600"/>
            <a:ext cx="426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House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Commute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Work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87400" y="4241800"/>
            <a:ext cx="477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 3 Separate, Costly Problems</a:t>
            </a:r>
            <a:endParaRPr lang="en-US" sz="1600" dirty="0"/>
          </a:p>
        </p:txBody>
      </p:sp>
      <p:pic>
        <p:nvPicPr>
          <p:cNvPr id="17" name="Image 1" descr="https://kimi-img.moonshot.cn/pub/slides/25-10-29-05:39:42-d40jg7n6rtpdc2qgd6r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65" y="1856424"/>
            <a:ext cx="5596720" cy="419754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6680200" y="2971800"/>
            <a:ext cx="4673600" cy="1727200"/>
          </a:xfrm>
          <a:custGeom>
            <a:avLst/>
            <a:gdLst/>
            <a:ahLst/>
            <a:cxnLst/>
            <a:rect l="l" t="t" r="r" b="b"/>
            <a:pathLst>
              <a:path w="4673600" h="1727200">
                <a:moveTo>
                  <a:pt x="101594" y="0"/>
                </a:moveTo>
                <a:lnTo>
                  <a:pt x="4572006" y="0"/>
                </a:lnTo>
                <a:cubicBezTo>
                  <a:pt x="4628115" y="0"/>
                  <a:pt x="4673600" y="45485"/>
                  <a:pt x="4673600" y="101594"/>
                </a:cubicBezTo>
                <a:lnTo>
                  <a:pt x="4673600" y="1625606"/>
                </a:lnTo>
                <a:cubicBezTo>
                  <a:pt x="4673600" y="1681715"/>
                  <a:pt x="4628115" y="1727200"/>
                  <a:pt x="45720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A8BBEA">
              <a:alpha val="20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629400" y="3175000"/>
            <a:ext cx="4775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IWU MODEL (Integrated)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629400" y="3784600"/>
            <a:ext cx="477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Live-Work (Same Location)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6629400" y="4241800"/>
            <a:ext cx="477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= 1 Unified Solution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0" y="2159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Old Model vs. IWU Model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2286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Resident's Journey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914400" y="3200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4" name="Shape 12"/>
          <p:cNvSpPr/>
          <p:nvPr/>
        </p:nvSpPr>
        <p:spPr>
          <a:xfrm>
            <a:off x="1165225" y="3479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8575" y="28575"/>
                </a:moveTo>
                <a:cubicBezTo>
                  <a:pt x="44381" y="28575"/>
                  <a:pt x="57150" y="41344"/>
                  <a:pt x="57150" y="57150"/>
                </a:cubicBezTo>
                <a:lnTo>
                  <a:pt x="57150" y="257175"/>
                </a:lnTo>
                <a:lnTo>
                  <a:pt x="257175" y="257175"/>
                </a:lnTo>
                <a:lnTo>
                  <a:pt x="257175" y="142875"/>
                </a:lnTo>
                <a:cubicBezTo>
                  <a:pt x="257175" y="127069"/>
                  <a:pt x="269944" y="114300"/>
                  <a:pt x="285750" y="114300"/>
                </a:cubicBezTo>
                <a:lnTo>
                  <a:pt x="428625" y="114300"/>
                </a:lnTo>
                <a:cubicBezTo>
                  <a:pt x="475952" y="114300"/>
                  <a:pt x="514350" y="152698"/>
                  <a:pt x="514350" y="200025"/>
                </a:cubicBezTo>
                <a:lnTo>
                  <a:pt x="514350" y="400050"/>
                </a:lnTo>
                <a:cubicBezTo>
                  <a:pt x="514350" y="415856"/>
                  <a:pt x="501581" y="428625"/>
                  <a:pt x="485775" y="428625"/>
                </a:cubicBezTo>
                <a:cubicBezTo>
                  <a:pt x="469969" y="428625"/>
                  <a:pt x="457200" y="415856"/>
                  <a:pt x="457200" y="400050"/>
                </a:cubicBezTo>
                <a:lnTo>
                  <a:pt x="457200" y="342900"/>
                </a:lnTo>
                <a:lnTo>
                  <a:pt x="57150" y="342900"/>
                </a:lnTo>
                <a:lnTo>
                  <a:pt x="57150" y="400050"/>
                </a:lnTo>
                <a:cubicBezTo>
                  <a:pt x="57150" y="415856"/>
                  <a:pt x="44381" y="428625"/>
                  <a:pt x="28575" y="428625"/>
                </a:cubicBezTo>
                <a:cubicBezTo>
                  <a:pt x="12769" y="428625"/>
                  <a:pt x="0" y="415856"/>
                  <a:pt x="0" y="400050"/>
                </a:cubicBezTo>
                <a:lnTo>
                  <a:pt x="0" y="57150"/>
                </a:lnTo>
                <a:cubicBezTo>
                  <a:pt x="0" y="41344"/>
                  <a:pt x="12769" y="28575"/>
                  <a:pt x="28575" y="28575"/>
                </a:cubicBezTo>
                <a:close/>
                <a:moveTo>
                  <a:pt x="100013" y="171450"/>
                </a:moveTo>
                <a:cubicBezTo>
                  <a:pt x="100013" y="139908"/>
                  <a:pt x="125621" y="114300"/>
                  <a:pt x="157163" y="114300"/>
                </a:cubicBezTo>
                <a:cubicBezTo>
                  <a:pt x="188704" y="114300"/>
                  <a:pt x="214313" y="139908"/>
                  <a:pt x="214313" y="171450"/>
                </a:cubicBezTo>
                <a:cubicBezTo>
                  <a:pt x="214313" y="202992"/>
                  <a:pt x="188704" y="228600"/>
                  <a:pt x="157163" y="228600"/>
                </a:cubicBezTo>
                <a:cubicBezTo>
                  <a:pt x="125621" y="228600"/>
                  <a:pt x="100013" y="202992"/>
                  <a:pt x="100013" y="1714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484485" y="4318000"/>
            <a:ext cx="1879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Wake in IWU unit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769096" y="3695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207318"/>
                </a:moveTo>
                <a:cubicBezTo>
                  <a:pt x="430932" y="198016"/>
                  <a:pt x="430932" y="182910"/>
                  <a:pt x="421630" y="173608"/>
                </a:cubicBezTo>
                <a:lnTo>
                  <a:pt x="326380" y="78358"/>
                </a:lnTo>
                <a:cubicBezTo>
                  <a:pt x="317078" y="69056"/>
                  <a:pt x="301972" y="69056"/>
                  <a:pt x="292671" y="78358"/>
                </a:cubicBezTo>
                <a:cubicBezTo>
                  <a:pt x="283369" y="87660"/>
                  <a:pt x="283369" y="102766"/>
                  <a:pt x="292671" y="112068"/>
                </a:cubicBezTo>
                <a:lnTo>
                  <a:pt x="347290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347290" y="214313"/>
                </a:lnTo>
                <a:lnTo>
                  <a:pt x="292671" y="268932"/>
                </a:lnTo>
                <a:cubicBezTo>
                  <a:pt x="283369" y="278234"/>
                  <a:pt x="283369" y="293340"/>
                  <a:pt x="292671" y="302642"/>
                </a:cubicBezTo>
                <a:cubicBezTo>
                  <a:pt x="301972" y="311944"/>
                  <a:pt x="317078" y="311944"/>
                  <a:pt x="326380" y="302642"/>
                </a:cubicBezTo>
                <a:lnTo>
                  <a:pt x="421630" y="207392"/>
                </a:ln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17" name="Shape 15"/>
          <p:cNvSpPr/>
          <p:nvPr/>
        </p:nvSpPr>
        <p:spPr>
          <a:xfrm>
            <a:off x="4030067" y="3200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8" name="Shape 16"/>
          <p:cNvSpPr/>
          <p:nvPr/>
        </p:nvSpPr>
        <p:spPr>
          <a:xfrm>
            <a:off x="4309467" y="347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8594" y="42863"/>
                </a:moveTo>
                <a:lnTo>
                  <a:pt x="278606" y="42863"/>
                </a:lnTo>
                <a:cubicBezTo>
                  <a:pt x="282535" y="42863"/>
                  <a:pt x="285750" y="46077"/>
                  <a:pt x="285750" y="50006"/>
                </a:cubicBezTo>
                <a:lnTo>
                  <a:pt x="285750" y="85725"/>
                </a:lnTo>
                <a:lnTo>
                  <a:pt x="171450" y="85725"/>
                </a:lnTo>
                <a:lnTo>
                  <a:pt x="171450" y="50006"/>
                </a:lnTo>
                <a:cubicBezTo>
                  <a:pt x="171450" y="46077"/>
                  <a:pt x="174665" y="42863"/>
                  <a:pt x="178594" y="42863"/>
                </a:cubicBezTo>
                <a:close/>
                <a:moveTo>
                  <a:pt x="128588" y="50006"/>
                </a:moveTo>
                <a:lnTo>
                  <a:pt x="128588" y="85725"/>
                </a:lnTo>
                <a:lnTo>
                  <a:pt x="57150" y="85725"/>
                </a:lnTo>
                <a:cubicBezTo>
                  <a:pt x="25628" y="85725"/>
                  <a:pt x="0" y="111353"/>
                  <a:pt x="0" y="142875"/>
                </a:cubicBezTo>
                <a:lnTo>
                  <a:pt x="0" y="228600"/>
                </a:lnTo>
                <a:lnTo>
                  <a:pt x="457200" y="228600"/>
                </a:lnTo>
                <a:lnTo>
                  <a:pt x="457200" y="142875"/>
                </a:lnTo>
                <a:cubicBezTo>
                  <a:pt x="457200" y="111353"/>
                  <a:pt x="431572" y="85725"/>
                  <a:pt x="400050" y="85725"/>
                </a:cubicBezTo>
                <a:lnTo>
                  <a:pt x="328613" y="85725"/>
                </a:lnTo>
                <a:lnTo>
                  <a:pt x="328613" y="50006"/>
                </a:lnTo>
                <a:cubicBezTo>
                  <a:pt x="328613" y="22414"/>
                  <a:pt x="306199" y="0"/>
                  <a:pt x="278606" y="0"/>
                </a:cubicBezTo>
                <a:lnTo>
                  <a:pt x="178594" y="0"/>
                </a:lnTo>
                <a:cubicBezTo>
                  <a:pt x="151001" y="0"/>
                  <a:pt x="128588" y="22414"/>
                  <a:pt x="128588" y="50006"/>
                </a:cubicBezTo>
                <a:close/>
                <a:moveTo>
                  <a:pt x="457200" y="271463"/>
                </a:moveTo>
                <a:lnTo>
                  <a:pt x="285750" y="271463"/>
                </a:lnTo>
                <a:lnTo>
                  <a:pt x="285750" y="285750"/>
                </a:lnTo>
                <a:cubicBezTo>
                  <a:pt x="285750" y="301556"/>
                  <a:pt x="272981" y="314325"/>
                  <a:pt x="257175" y="314325"/>
                </a:cubicBezTo>
                <a:lnTo>
                  <a:pt x="200025" y="314325"/>
                </a:lnTo>
                <a:cubicBezTo>
                  <a:pt x="184219" y="314325"/>
                  <a:pt x="171450" y="301556"/>
                  <a:pt x="171450" y="285750"/>
                </a:cubicBezTo>
                <a:lnTo>
                  <a:pt x="171450" y="271463"/>
                </a:lnTo>
                <a:lnTo>
                  <a:pt x="0" y="271463"/>
                </a:ln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400050" y="428625"/>
                </a:lnTo>
                <a:cubicBezTo>
                  <a:pt x="431572" y="428625"/>
                  <a:pt x="457200" y="402997"/>
                  <a:pt x="457200" y="371475"/>
                </a:cubicBezTo>
                <a:lnTo>
                  <a:pt x="457200" y="2714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3544888" y="4318000"/>
            <a:ext cx="198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Walk to workspace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884763" y="3695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207318"/>
                </a:moveTo>
                <a:cubicBezTo>
                  <a:pt x="430932" y="198016"/>
                  <a:pt x="430932" y="182910"/>
                  <a:pt x="421630" y="173608"/>
                </a:cubicBezTo>
                <a:lnTo>
                  <a:pt x="326380" y="78358"/>
                </a:lnTo>
                <a:cubicBezTo>
                  <a:pt x="317078" y="69056"/>
                  <a:pt x="301972" y="69056"/>
                  <a:pt x="292671" y="78358"/>
                </a:cubicBezTo>
                <a:cubicBezTo>
                  <a:pt x="283369" y="87660"/>
                  <a:pt x="283369" y="102766"/>
                  <a:pt x="292671" y="112068"/>
                </a:cubicBezTo>
                <a:lnTo>
                  <a:pt x="347290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347290" y="214313"/>
                </a:lnTo>
                <a:lnTo>
                  <a:pt x="292671" y="268932"/>
                </a:lnTo>
                <a:cubicBezTo>
                  <a:pt x="283369" y="278234"/>
                  <a:pt x="283369" y="293340"/>
                  <a:pt x="292671" y="302642"/>
                </a:cubicBezTo>
                <a:cubicBezTo>
                  <a:pt x="301972" y="311944"/>
                  <a:pt x="317078" y="311944"/>
                  <a:pt x="326380" y="302642"/>
                </a:cubicBezTo>
                <a:lnTo>
                  <a:pt x="421630" y="207392"/>
                </a:ln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1" name="Shape 19"/>
          <p:cNvSpPr/>
          <p:nvPr/>
        </p:nvSpPr>
        <p:spPr>
          <a:xfrm>
            <a:off x="7145734" y="3200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22" name="Shape 20"/>
          <p:cNvSpPr/>
          <p:nvPr/>
        </p:nvSpPr>
        <p:spPr>
          <a:xfrm>
            <a:off x="7396559" y="34798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22183" y="1072"/>
                </a:moveTo>
                <a:cubicBezTo>
                  <a:pt x="307003" y="-3304"/>
                  <a:pt x="291197" y="5536"/>
                  <a:pt x="286822" y="20717"/>
                </a:cubicBezTo>
                <a:lnTo>
                  <a:pt x="172522" y="420767"/>
                </a:lnTo>
                <a:cubicBezTo>
                  <a:pt x="168146" y="435947"/>
                  <a:pt x="176986" y="451753"/>
                  <a:pt x="192167" y="456128"/>
                </a:cubicBezTo>
                <a:cubicBezTo>
                  <a:pt x="207347" y="460504"/>
                  <a:pt x="223153" y="451664"/>
                  <a:pt x="227528" y="436483"/>
                </a:cubicBezTo>
                <a:lnTo>
                  <a:pt x="341828" y="36433"/>
                </a:lnTo>
                <a:cubicBezTo>
                  <a:pt x="346204" y="21253"/>
                  <a:pt x="337364" y="5447"/>
                  <a:pt x="322183" y="1072"/>
                </a:cubicBezTo>
                <a:close/>
                <a:moveTo>
                  <a:pt x="379869" y="122605"/>
                </a:moveTo>
                <a:cubicBezTo>
                  <a:pt x="368707" y="133767"/>
                  <a:pt x="368707" y="151894"/>
                  <a:pt x="379869" y="163056"/>
                </a:cubicBezTo>
                <a:lnTo>
                  <a:pt x="445413" y="228600"/>
                </a:lnTo>
                <a:lnTo>
                  <a:pt x="379869" y="294144"/>
                </a:lnTo>
                <a:cubicBezTo>
                  <a:pt x="368707" y="305306"/>
                  <a:pt x="368707" y="323433"/>
                  <a:pt x="379869" y="334595"/>
                </a:cubicBezTo>
                <a:cubicBezTo>
                  <a:pt x="391031" y="345758"/>
                  <a:pt x="409158" y="345758"/>
                  <a:pt x="420320" y="334595"/>
                </a:cubicBezTo>
                <a:lnTo>
                  <a:pt x="506045" y="248870"/>
                </a:lnTo>
                <a:cubicBezTo>
                  <a:pt x="517208" y="237708"/>
                  <a:pt x="517208" y="219581"/>
                  <a:pt x="506045" y="208419"/>
                </a:cubicBezTo>
                <a:lnTo>
                  <a:pt x="420320" y="122694"/>
                </a:lnTo>
                <a:cubicBezTo>
                  <a:pt x="409158" y="111532"/>
                  <a:pt x="391031" y="111532"/>
                  <a:pt x="379869" y="122694"/>
                </a:cubicBezTo>
                <a:close/>
                <a:moveTo>
                  <a:pt x="134570" y="122605"/>
                </a:moveTo>
                <a:cubicBezTo>
                  <a:pt x="123408" y="111442"/>
                  <a:pt x="105281" y="111442"/>
                  <a:pt x="94119" y="122605"/>
                </a:cubicBezTo>
                <a:lnTo>
                  <a:pt x="8394" y="208330"/>
                </a:lnTo>
                <a:cubicBezTo>
                  <a:pt x="-2768" y="219492"/>
                  <a:pt x="-2768" y="237619"/>
                  <a:pt x="8394" y="248781"/>
                </a:cubicBezTo>
                <a:lnTo>
                  <a:pt x="94119" y="334506"/>
                </a:lnTo>
                <a:cubicBezTo>
                  <a:pt x="105281" y="345668"/>
                  <a:pt x="123408" y="345668"/>
                  <a:pt x="134570" y="334506"/>
                </a:cubicBezTo>
                <a:cubicBezTo>
                  <a:pt x="145733" y="323344"/>
                  <a:pt x="145733" y="305217"/>
                  <a:pt x="134570" y="294055"/>
                </a:cubicBezTo>
                <a:lnTo>
                  <a:pt x="69026" y="228600"/>
                </a:lnTo>
                <a:lnTo>
                  <a:pt x="134481" y="163056"/>
                </a:lnTo>
                <a:cubicBezTo>
                  <a:pt x="145643" y="151894"/>
                  <a:pt x="145643" y="133767"/>
                  <a:pt x="134481" y="12260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3" name="Text 21"/>
          <p:cNvSpPr/>
          <p:nvPr/>
        </p:nvSpPr>
        <p:spPr>
          <a:xfrm>
            <a:off x="6515497" y="4318000"/>
            <a:ext cx="2273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Contribute to business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000430" y="3695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207318"/>
                </a:moveTo>
                <a:cubicBezTo>
                  <a:pt x="430932" y="198016"/>
                  <a:pt x="430932" y="182910"/>
                  <a:pt x="421630" y="173608"/>
                </a:cubicBezTo>
                <a:lnTo>
                  <a:pt x="326380" y="78358"/>
                </a:lnTo>
                <a:cubicBezTo>
                  <a:pt x="317078" y="69056"/>
                  <a:pt x="301972" y="69056"/>
                  <a:pt x="292671" y="78358"/>
                </a:cubicBezTo>
                <a:cubicBezTo>
                  <a:pt x="283369" y="87660"/>
                  <a:pt x="283369" y="102766"/>
                  <a:pt x="292671" y="112068"/>
                </a:cubicBezTo>
                <a:lnTo>
                  <a:pt x="347290" y="166688"/>
                </a:lnTo>
                <a:lnTo>
                  <a:pt x="23812" y="166688"/>
                </a:lnTo>
                <a:cubicBezTo>
                  <a:pt x="10641" y="166688"/>
                  <a:pt x="0" y="177329"/>
                  <a:pt x="0" y="190500"/>
                </a:cubicBezTo>
                <a:cubicBezTo>
                  <a:pt x="0" y="203671"/>
                  <a:pt x="10641" y="214313"/>
                  <a:pt x="23812" y="214313"/>
                </a:cubicBezTo>
                <a:lnTo>
                  <a:pt x="347290" y="214313"/>
                </a:lnTo>
                <a:lnTo>
                  <a:pt x="292671" y="268932"/>
                </a:lnTo>
                <a:cubicBezTo>
                  <a:pt x="283369" y="278234"/>
                  <a:pt x="283369" y="293340"/>
                  <a:pt x="292671" y="302642"/>
                </a:cubicBezTo>
                <a:cubicBezTo>
                  <a:pt x="301972" y="311944"/>
                  <a:pt x="317078" y="311944"/>
                  <a:pt x="326380" y="302642"/>
                </a:cubicBezTo>
                <a:lnTo>
                  <a:pt x="421630" y="207392"/>
                </a:lnTo>
                <a:close/>
              </a:path>
            </a:pathLst>
          </a:custGeom>
          <a:solidFill>
            <a:srgbClr val="8C9DBE"/>
          </a:solidFill>
          <a:ln/>
        </p:spPr>
      </p:sp>
      <p:sp>
        <p:nvSpPr>
          <p:cNvPr id="25" name="Shape 23"/>
          <p:cNvSpPr/>
          <p:nvPr/>
        </p:nvSpPr>
        <p:spPr>
          <a:xfrm>
            <a:off x="10261402" y="3200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6" name="Shape 24"/>
          <p:cNvSpPr/>
          <p:nvPr/>
        </p:nvSpPr>
        <p:spPr>
          <a:xfrm>
            <a:off x="10540802" y="3479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85725"/>
                </a:moveTo>
                <a:lnTo>
                  <a:pt x="114300" y="71438"/>
                </a:lnTo>
                <a:cubicBezTo>
                  <a:pt x="114300" y="31968"/>
                  <a:pt x="191095" y="0"/>
                  <a:pt x="285750" y="0"/>
                </a:cubicBezTo>
                <a:cubicBezTo>
                  <a:pt x="380405" y="0"/>
                  <a:pt x="457200" y="31968"/>
                  <a:pt x="457200" y="71438"/>
                </a:cubicBezTo>
                <a:lnTo>
                  <a:pt x="457200" y="85725"/>
                </a:lnTo>
                <a:cubicBezTo>
                  <a:pt x="457200" y="113050"/>
                  <a:pt x="420320" y="136803"/>
                  <a:pt x="366117" y="148858"/>
                </a:cubicBezTo>
                <a:cubicBezTo>
                  <a:pt x="363974" y="146358"/>
                  <a:pt x="361742" y="143947"/>
                  <a:pt x="359509" y="141714"/>
                </a:cubicBezTo>
                <a:cubicBezTo>
                  <a:pt x="345668" y="128052"/>
                  <a:pt x="327809" y="117693"/>
                  <a:pt x="309146" y="110014"/>
                </a:cubicBezTo>
                <a:cubicBezTo>
                  <a:pt x="271730" y="94387"/>
                  <a:pt x="222974" y="85814"/>
                  <a:pt x="171450" y="85814"/>
                </a:cubicBezTo>
                <a:cubicBezTo>
                  <a:pt x="151894" y="85814"/>
                  <a:pt x="132784" y="87064"/>
                  <a:pt x="114479" y="89475"/>
                </a:cubicBezTo>
                <a:cubicBezTo>
                  <a:pt x="114300" y="88315"/>
                  <a:pt x="114300" y="87064"/>
                  <a:pt x="114300" y="85814"/>
                </a:cubicBezTo>
                <a:close/>
                <a:moveTo>
                  <a:pt x="385763" y="315218"/>
                </a:moveTo>
                <a:lnTo>
                  <a:pt x="385763" y="273963"/>
                </a:lnTo>
                <a:cubicBezTo>
                  <a:pt x="399246" y="270480"/>
                  <a:pt x="411926" y="266373"/>
                  <a:pt x="423446" y="261551"/>
                </a:cubicBezTo>
                <a:cubicBezTo>
                  <a:pt x="435233" y="256639"/>
                  <a:pt x="446752" y="250656"/>
                  <a:pt x="457200" y="243423"/>
                </a:cubicBezTo>
                <a:lnTo>
                  <a:pt x="457200" y="257175"/>
                </a:lnTo>
                <a:cubicBezTo>
                  <a:pt x="457200" y="281107"/>
                  <a:pt x="429071" y="302270"/>
                  <a:pt x="385763" y="315218"/>
                </a:cubicBezTo>
                <a:close/>
                <a:moveTo>
                  <a:pt x="385763" y="229493"/>
                </a:moveTo>
                <a:lnTo>
                  <a:pt x="385763" y="200025"/>
                </a:lnTo>
                <a:cubicBezTo>
                  <a:pt x="385763" y="196007"/>
                  <a:pt x="385405" y="192167"/>
                  <a:pt x="384870" y="188416"/>
                </a:cubicBezTo>
                <a:cubicBezTo>
                  <a:pt x="398711" y="184934"/>
                  <a:pt x="411659" y="180737"/>
                  <a:pt x="423446" y="175736"/>
                </a:cubicBezTo>
                <a:cubicBezTo>
                  <a:pt x="435233" y="170736"/>
                  <a:pt x="446752" y="164842"/>
                  <a:pt x="457200" y="157609"/>
                </a:cubicBezTo>
                <a:lnTo>
                  <a:pt x="457200" y="171361"/>
                </a:lnTo>
                <a:cubicBezTo>
                  <a:pt x="457200" y="195292"/>
                  <a:pt x="429071" y="216456"/>
                  <a:pt x="385763" y="229404"/>
                </a:cubicBezTo>
                <a:close/>
                <a:moveTo>
                  <a:pt x="0" y="214313"/>
                </a:moveTo>
                <a:lnTo>
                  <a:pt x="0" y="200025"/>
                </a:lnTo>
                <a:cubicBezTo>
                  <a:pt x="0" y="160556"/>
                  <a:pt x="76795" y="128588"/>
                  <a:pt x="171450" y="128588"/>
                </a:cubicBezTo>
                <a:cubicBezTo>
                  <a:pt x="266105" y="128588"/>
                  <a:pt x="342900" y="160556"/>
                  <a:pt x="342900" y="200025"/>
                </a:cubicBezTo>
                <a:lnTo>
                  <a:pt x="342900" y="214313"/>
                </a:lnTo>
                <a:cubicBezTo>
                  <a:pt x="342900" y="253782"/>
                  <a:pt x="266105" y="285750"/>
                  <a:pt x="171450" y="285750"/>
                </a:cubicBezTo>
                <a:cubicBezTo>
                  <a:pt x="76795" y="285750"/>
                  <a:pt x="0" y="253782"/>
                  <a:pt x="0" y="214313"/>
                </a:cubicBezTo>
                <a:close/>
                <a:moveTo>
                  <a:pt x="342900" y="300038"/>
                </a:moveTo>
                <a:cubicBezTo>
                  <a:pt x="342900" y="339507"/>
                  <a:pt x="266105" y="371475"/>
                  <a:pt x="171450" y="371475"/>
                </a:cubicBezTo>
                <a:cubicBezTo>
                  <a:pt x="76795" y="371475"/>
                  <a:pt x="0" y="339507"/>
                  <a:pt x="0" y="300038"/>
                </a:cubicBezTo>
                <a:lnTo>
                  <a:pt x="0" y="286286"/>
                </a:lnTo>
                <a:cubicBezTo>
                  <a:pt x="10358" y="293519"/>
                  <a:pt x="21878" y="299412"/>
                  <a:pt x="33754" y="304413"/>
                </a:cubicBezTo>
                <a:cubicBezTo>
                  <a:pt x="71170" y="320040"/>
                  <a:pt x="119926" y="328613"/>
                  <a:pt x="171450" y="328613"/>
                </a:cubicBezTo>
                <a:cubicBezTo>
                  <a:pt x="222974" y="328613"/>
                  <a:pt x="271730" y="319951"/>
                  <a:pt x="309146" y="304413"/>
                </a:cubicBezTo>
                <a:cubicBezTo>
                  <a:pt x="320933" y="299502"/>
                  <a:pt x="332452" y="293519"/>
                  <a:pt x="342900" y="286286"/>
                </a:cubicBezTo>
                <a:lnTo>
                  <a:pt x="342900" y="300038"/>
                </a:lnTo>
                <a:close/>
                <a:moveTo>
                  <a:pt x="342900" y="372011"/>
                </a:moveTo>
                <a:lnTo>
                  <a:pt x="342900" y="385763"/>
                </a:lnTo>
                <a:cubicBezTo>
                  <a:pt x="342900" y="425232"/>
                  <a:pt x="266105" y="457200"/>
                  <a:pt x="171450" y="457200"/>
                </a:cubicBezTo>
                <a:cubicBezTo>
                  <a:pt x="76795" y="457200"/>
                  <a:pt x="0" y="425232"/>
                  <a:pt x="0" y="385763"/>
                </a:cubicBezTo>
                <a:lnTo>
                  <a:pt x="0" y="372011"/>
                </a:lnTo>
                <a:cubicBezTo>
                  <a:pt x="10358" y="379244"/>
                  <a:pt x="21878" y="385137"/>
                  <a:pt x="33754" y="390138"/>
                </a:cubicBezTo>
                <a:cubicBezTo>
                  <a:pt x="71170" y="405765"/>
                  <a:pt x="119926" y="414338"/>
                  <a:pt x="171450" y="414338"/>
                </a:cubicBezTo>
                <a:cubicBezTo>
                  <a:pt x="222974" y="414338"/>
                  <a:pt x="271730" y="405676"/>
                  <a:pt x="309146" y="390138"/>
                </a:cubicBezTo>
                <a:cubicBezTo>
                  <a:pt x="320933" y="385227"/>
                  <a:pt x="332452" y="379244"/>
                  <a:pt x="342900" y="37201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Text 25"/>
          <p:cNvSpPr/>
          <p:nvPr/>
        </p:nvSpPr>
        <p:spPr>
          <a:xfrm>
            <a:off x="9564688" y="4318000"/>
            <a:ext cx="2413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Earn meaningful income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64135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Revenue-Generating Divisions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4000" y="1454150"/>
            <a:ext cx="5740400" cy="2286000"/>
          </a:xfrm>
          <a:custGeom>
            <a:avLst/>
            <a:gdLst/>
            <a:ahLst/>
            <a:cxnLst/>
            <a:rect l="l" t="t" r="r" b="b"/>
            <a:pathLst>
              <a:path w="5740400" h="2286000">
                <a:moveTo>
                  <a:pt x="101590" y="0"/>
                </a:moveTo>
                <a:lnTo>
                  <a:pt x="5638810" y="0"/>
                </a:lnTo>
                <a:cubicBezTo>
                  <a:pt x="5694917" y="0"/>
                  <a:pt x="5740400" y="45483"/>
                  <a:pt x="5740400" y="101590"/>
                </a:cubicBezTo>
                <a:lnTo>
                  <a:pt x="5740400" y="2184410"/>
                </a:lnTo>
                <a:cubicBezTo>
                  <a:pt x="5740400" y="2240517"/>
                  <a:pt x="5694917" y="2286000"/>
                  <a:pt x="5638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31813" y="2403475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119063"/>
                </a:lnTo>
                <a:cubicBezTo>
                  <a:pt x="0" y="145331"/>
                  <a:pt x="21357" y="166688"/>
                  <a:pt x="47625" y="166688"/>
                </a:cubicBezTo>
                <a:lnTo>
                  <a:pt x="285750" y="166688"/>
                </a:lnTo>
                <a:cubicBezTo>
                  <a:pt x="312018" y="166688"/>
                  <a:pt x="333375" y="145331"/>
                  <a:pt x="333375" y="119063"/>
                </a:cubicBezTo>
                <a:lnTo>
                  <a:pt x="333375" y="71438"/>
                </a:lnTo>
                <a:cubicBezTo>
                  <a:pt x="333375" y="45169"/>
                  <a:pt x="312018" y="23812"/>
                  <a:pt x="285750" y="23812"/>
                </a:cubicBezTo>
                <a:lnTo>
                  <a:pt x="47625" y="23812"/>
                </a:lnTo>
                <a:close/>
                <a:moveTo>
                  <a:pt x="208359" y="77391"/>
                </a:moveTo>
                <a:cubicBezTo>
                  <a:pt x="218216" y="77391"/>
                  <a:pt x="226219" y="85393"/>
                  <a:pt x="226219" y="95250"/>
                </a:cubicBezTo>
                <a:cubicBezTo>
                  <a:pt x="226219" y="105107"/>
                  <a:pt x="218216" y="113109"/>
                  <a:pt x="208359" y="113109"/>
                </a:cubicBezTo>
                <a:cubicBezTo>
                  <a:pt x="198503" y="113109"/>
                  <a:pt x="190500" y="105107"/>
                  <a:pt x="190500" y="95250"/>
                </a:cubicBezTo>
                <a:cubicBezTo>
                  <a:pt x="190500" y="85393"/>
                  <a:pt x="198503" y="77391"/>
                  <a:pt x="208359" y="77391"/>
                </a:cubicBezTo>
                <a:close/>
                <a:moveTo>
                  <a:pt x="250031" y="95250"/>
                </a:moveTo>
                <a:cubicBezTo>
                  <a:pt x="250031" y="85393"/>
                  <a:pt x="258034" y="77391"/>
                  <a:pt x="267891" y="77391"/>
                </a:cubicBezTo>
                <a:cubicBezTo>
                  <a:pt x="277747" y="77391"/>
                  <a:pt x="285750" y="85393"/>
                  <a:pt x="285750" y="95250"/>
                </a:cubicBezTo>
                <a:cubicBezTo>
                  <a:pt x="285750" y="105107"/>
                  <a:pt x="277747" y="113109"/>
                  <a:pt x="267891" y="113109"/>
                </a:cubicBezTo>
                <a:cubicBezTo>
                  <a:pt x="258034" y="113109"/>
                  <a:pt x="250031" y="105107"/>
                  <a:pt x="250031" y="95250"/>
                </a:cubicBezTo>
                <a:close/>
                <a:moveTo>
                  <a:pt x="47625" y="214313"/>
                </a:moveTo>
                <a:cubicBezTo>
                  <a:pt x="21357" y="214313"/>
                  <a:pt x="0" y="235669"/>
                  <a:pt x="0" y="261938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261938"/>
                </a:lnTo>
                <a:cubicBezTo>
                  <a:pt x="333375" y="235669"/>
                  <a:pt x="312018" y="214313"/>
                  <a:pt x="285750" y="214313"/>
                </a:cubicBezTo>
                <a:lnTo>
                  <a:pt x="47625" y="214313"/>
                </a:lnTo>
                <a:close/>
                <a:moveTo>
                  <a:pt x="208359" y="267891"/>
                </a:moveTo>
                <a:cubicBezTo>
                  <a:pt x="218216" y="267891"/>
                  <a:pt x="226219" y="275893"/>
                  <a:pt x="226219" y="285750"/>
                </a:cubicBezTo>
                <a:cubicBezTo>
                  <a:pt x="226219" y="295607"/>
                  <a:pt x="218216" y="303609"/>
                  <a:pt x="208359" y="303609"/>
                </a:cubicBezTo>
                <a:cubicBezTo>
                  <a:pt x="198503" y="303609"/>
                  <a:pt x="190500" y="295607"/>
                  <a:pt x="190500" y="285750"/>
                </a:cubicBezTo>
                <a:cubicBezTo>
                  <a:pt x="190500" y="275893"/>
                  <a:pt x="198503" y="267891"/>
                  <a:pt x="208359" y="267891"/>
                </a:cubicBezTo>
                <a:close/>
                <a:moveTo>
                  <a:pt x="250031" y="285750"/>
                </a:moveTo>
                <a:cubicBezTo>
                  <a:pt x="250031" y="275893"/>
                  <a:pt x="258034" y="267891"/>
                  <a:pt x="267891" y="267891"/>
                </a:cubicBezTo>
                <a:cubicBezTo>
                  <a:pt x="277747" y="267891"/>
                  <a:pt x="285750" y="275893"/>
                  <a:pt x="285750" y="285750"/>
                </a:cubicBezTo>
                <a:cubicBezTo>
                  <a:pt x="285750" y="295607"/>
                  <a:pt x="277747" y="303609"/>
                  <a:pt x="267891" y="303609"/>
                </a:cubicBezTo>
                <a:cubicBezTo>
                  <a:pt x="258034" y="303609"/>
                  <a:pt x="250031" y="295607"/>
                  <a:pt x="250031" y="28575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5" name="Text 13"/>
          <p:cNvSpPr/>
          <p:nvPr/>
        </p:nvSpPr>
        <p:spPr>
          <a:xfrm>
            <a:off x="933450" y="2289175"/>
            <a:ext cx="262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 Computing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33450" y="2644775"/>
            <a:ext cx="2628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 infrastructure services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97600" y="1454150"/>
            <a:ext cx="5740400" cy="2286000"/>
          </a:xfrm>
          <a:custGeom>
            <a:avLst/>
            <a:gdLst/>
            <a:ahLst/>
            <a:cxnLst/>
            <a:rect l="l" t="t" r="r" b="b"/>
            <a:pathLst>
              <a:path w="5740400" h="2286000">
                <a:moveTo>
                  <a:pt x="101590" y="0"/>
                </a:moveTo>
                <a:lnTo>
                  <a:pt x="5638810" y="0"/>
                </a:lnTo>
                <a:cubicBezTo>
                  <a:pt x="5694917" y="0"/>
                  <a:pt x="5740400" y="45483"/>
                  <a:pt x="5740400" y="101590"/>
                </a:cubicBezTo>
                <a:lnTo>
                  <a:pt x="5740400" y="2184410"/>
                </a:lnTo>
                <a:cubicBezTo>
                  <a:pt x="5740400" y="2240517"/>
                  <a:pt x="5694917" y="2286000"/>
                  <a:pt x="5638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427788" y="2403475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57560" y="7665"/>
                </a:moveTo>
                <a:lnTo>
                  <a:pt x="192807" y="117574"/>
                </a:lnTo>
                <a:cubicBezTo>
                  <a:pt x="171152" y="132011"/>
                  <a:pt x="157386" y="155451"/>
                  <a:pt x="155153" y="181049"/>
                </a:cubicBezTo>
                <a:cubicBezTo>
                  <a:pt x="201513" y="190574"/>
                  <a:pt x="238051" y="227112"/>
                  <a:pt x="247650" y="273546"/>
                </a:cubicBezTo>
                <a:cubicBezTo>
                  <a:pt x="273323" y="271314"/>
                  <a:pt x="296689" y="257547"/>
                  <a:pt x="311125" y="235893"/>
                </a:cubicBezTo>
                <a:lnTo>
                  <a:pt x="420960" y="71065"/>
                </a:lnTo>
                <a:cubicBezTo>
                  <a:pt x="425946" y="63550"/>
                  <a:pt x="428625" y="54769"/>
                  <a:pt x="428625" y="45690"/>
                </a:cubicBezTo>
                <a:cubicBezTo>
                  <a:pt x="428625" y="20464"/>
                  <a:pt x="408161" y="0"/>
                  <a:pt x="382935" y="0"/>
                </a:cubicBezTo>
                <a:cubicBezTo>
                  <a:pt x="373931" y="0"/>
                  <a:pt x="365075" y="2679"/>
                  <a:pt x="357560" y="7665"/>
                </a:cubicBezTo>
                <a:close/>
                <a:moveTo>
                  <a:pt x="214313" y="297656"/>
                </a:moveTo>
                <a:cubicBezTo>
                  <a:pt x="214313" y="251594"/>
                  <a:pt x="177031" y="214313"/>
                  <a:pt x="130969" y="214313"/>
                </a:cubicBezTo>
                <a:cubicBezTo>
                  <a:pt x="84906" y="214313"/>
                  <a:pt x="47625" y="251594"/>
                  <a:pt x="47625" y="297656"/>
                </a:cubicBezTo>
                <a:cubicBezTo>
                  <a:pt x="47625" y="300558"/>
                  <a:pt x="47774" y="303461"/>
                  <a:pt x="48071" y="306288"/>
                </a:cubicBezTo>
                <a:cubicBezTo>
                  <a:pt x="49411" y="319311"/>
                  <a:pt x="40481" y="333375"/>
                  <a:pt x="27384" y="333375"/>
                </a:cubicBezTo>
                <a:lnTo>
                  <a:pt x="23812" y="333375"/>
                </a:lnTo>
                <a:cubicBezTo>
                  <a:pt x="10641" y="333375"/>
                  <a:pt x="0" y="344016"/>
                  <a:pt x="0" y="357188"/>
                </a:cubicBezTo>
                <a:cubicBezTo>
                  <a:pt x="0" y="370359"/>
                  <a:pt x="10641" y="381000"/>
                  <a:pt x="23812" y="381000"/>
                </a:cubicBezTo>
                <a:lnTo>
                  <a:pt x="130969" y="381000"/>
                </a:lnTo>
                <a:cubicBezTo>
                  <a:pt x="177031" y="381000"/>
                  <a:pt x="214313" y="343719"/>
                  <a:pt x="214313" y="297656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9" name="Text 17"/>
          <p:cNvSpPr/>
          <p:nvPr/>
        </p:nvSpPr>
        <p:spPr>
          <a:xfrm>
            <a:off x="6877050" y="2289175"/>
            <a:ext cx="259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 Design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877050" y="2644775"/>
            <a:ext cx="259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Accessible UX/UI solutions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254000" y="3937000"/>
            <a:ext cx="5740400" cy="2286000"/>
          </a:xfrm>
          <a:custGeom>
            <a:avLst/>
            <a:gdLst/>
            <a:ahLst/>
            <a:cxnLst/>
            <a:rect l="l" t="t" r="r" b="b"/>
            <a:pathLst>
              <a:path w="5740400" h="2286000">
                <a:moveTo>
                  <a:pt x="101590" y="0"/>
                </a:moveTo>
                <a:lnTo>
                  <a:pt x="5638810" y="0"/>
                </a:lnTo>
                <a:cubicBezTo>
                  <a:pt x="5694917" y="0"/>
                  <a:pt x="5740400" y="45483"/>
                  <a:pt x="5740400" y="101590"/>
                </a:cubicBezTo>
                <a:lnTo>
                  <a:pt x="5740400" y="2184410"/>
                </a:lnTo>
                <a:cubicBezTo>
                  <a:pt x="5740400" y="2240517"/>
                  <a:pt x="5694917" y="2286000"/>
                  <a:pt x="5638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08000" y="48863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105147"/>
                </a:moveTo>
                <a:lnTo>
                  <a:pt x="190500" y="335310"/>
                </a:lnTo>
                <a:lnTo>
                  <a:pt x="190872" y="335161"/>
                </a:lnTo>
                <a:cubicBezTo>
                  <a:pt x="231502" y="318269"/>
                  <a:pt x="275109" y="309563"/>
                  <a:pt x="319088" y="309563"/>
                </a:cubicBezTo>
                <a:lnTo>
                  <a:pt x="333375" y="309563"/>
                </a:lnTo>
                <a:lnTo>
                  <a:pt x="333375" y="71438"/>
                </a:lnTo>
                <a:lnTo>
                  <a:pt x="319088" y="71438"/>
                </a:lnTo>
                <a:cubicBezTo>
                  <a:pt x="287685" y="71438"/>
                  <a:pt x="256505" y="77688"/>
                  <a:pt x="227484" y="89743"/>
                </a:cubicBezTo>
                <a:cubicBezTo>
                  <a:pt x="214982" y="94952"/>
                  <a:pt x="202629" y="100087"/>
                  <a:pt x="190500" y="105147"/>
                </a:cubicBezTo>
                <a:close/>
                <a:moveTo>
                  <a:pt x="171822" y="45765"/>
                </a:moveTo>
                <a:lnTo>
                  <a:pt x="190500" y="53578"/>
                </a:lnTo>
                <a:lnTo>
                  <a:pt x="209178" y="45765"/>
                </a:lnTo>
                <a:cubicBezTo>
                  <a:pt x="244004" y="31254"/>
                  <a:pt x="281360" y="23812"/>
                  <a:pt x="319088" y="23812"/>
                </a:cubicBezTo>
                <a:lnTo>
                  <a:pt x="345281" y="23812"/>
                </a:lnTo>
                <a:cubicBezTo>
                  <a:pt x="365001" y="23812"/>
                  <a:pt x="381000" y="39812"/>
                  <a:pt x="381000" y="59531"/>
                </a:cubicBezTo>
                <a:lnTo>
                  <a:pt x="381000" y="321469"/>
                </a:lnTo>
                <a:cubicBezTo>
                  <a:pt x="381000" y="341188"/>
                  <a:pt x="365001" y="357188"/>
                  <a:pt x="345281" y="357188"/>
                </a:cubicBezTo>
                <a:lnTo>
                  <a:pt x="319088" y="357188"/>
                </a:lnTo>
                <a:cubicBezTo>
                  <a:pt x="281360" y="357188"/>
                  <a:pt x="244004" y="364629"/>
                  <a:pt x="209178" y="379140"/>
                </a:cubicBezTo>
                <a:lnTo>
                  <a:pt x="199653" y="383084"/>
                </a:lnTo>
                <a:cubicBezTo>
                  <a:pt x="193774" y="385539"/>
                  <a:pt x="187226" y="385539"/>
                  <a:pt x="181347" y="383084"/>
                </a:cubicBezTo>
                <a:lnTo>
                  <a:pt x="171822" y="379140"/>
                </a:lnTo>
                <a:cubicBezTo>
                  <a:pt x="136996" y="364629"/>
                  <a:pt x="99640" y="357188"/>
                  <a:pt x="61913" y="357188"/>
                </a:cubicBezTo>
                <a:lnTo>
                  <a:pt x="35719" y="357188"/>
                </a:lnTo>
                <a:cubicBezTo>
                  <a:pt x="15999" y="357188"/>
                  <a:pt x="0" y="341188"/>
                  <a:pt x="0" y="321469"/>
                </a:cubicBezTo>
                <a:lnTo>
                  <a:pt x="0" y="59531"/>
                </a:lnTo>
                <a:cubicBezTo>
                  <a:pt x="0" y="39812"/>
                  <a:pt x="15999" y="23812"/>
                  <a:pt x="35719" y="23812"/>
                </a:cubicBezTo>
                <a:lnTo>
                  <a:pt x="61913" y="23812"/>
                </a:lnTo>
                <a:cubicBezTo>
                  <a:pt x="99640" y="23812"/>
                  <a:pt x="136996" y="31254"/>
                  <a:pt x="171822" y="45765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3" name="Text 21"/>
          <p:cNvSpPr/>
          <p:nvPr/>
        </p:nvSpPr>
        <p:spPr>
          <a:xfrm>
            <a:off x="933450" y="4772025"/>
            <a:ext cx="288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 Uche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33450" y="5127625"/>
            <a:ext cx="288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Knowledge/wisdom education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97600" y="3937000"/>
            <a:ext cx="5740400" cy="2286000"/>
          </a:xfrm>
          <a:custGeom>
            <a:avLst/>
            <a:gdLst/>
            <a:ahLst/>
            <a:cxnLst/>
            <a:rect l="l" t="t" r="r" b="b"/>
            <a:pathLst>
              <a:path w="5740400" h="2286000">
                <a:moveTo>
                  <a:pt x="101590" y="0"/>
                </a:moveTo>
                <a:lnTo>
                  <a:pt x="5638810" y="0"/>
                </a:lnTo>
                <a:cubicBezTo>
                  <a:pt x="5694917" y="0"/>
                  <a:pt x="5740400" y="45483"/>
                  <a:pt x="5740400" y="101590"/>
                </a:cubicBezTo>
                <a:lnTo>
                  <a:pt x="5740400" y="2184410"/>
                </a:lnTo>
                <a:cubicBezTo>
                  <a:pt x="5740400" y="2240517"/>
                  <a:pt x="5694917" y="2286000"/>
                  <a:pt x="56388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451600" y="48863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47625"/>
                </a:moveTo>
                <a:cubicBezTo>
                  <a:pt x="0" y="34454"/>
                  <a:pt x="10641" y="23812"/>
                  <a:pt x="23812" y="23812"/>
                </a:cubicBezTo>
                <a:lnTo>
                  <a:pt x="357188" y="23812"/>
                </a:lnTo>
                <a:cubicBezTo>
                  <a:pt x="370359" y="23812"/>
                  <a:pt x="381000" y="34454"/>
                  <a:pt x="381000" y="47625"/>
                </a:cubicBezTo>
                <a:lnTo>
                  <a:pt x="381000" y="71438"/>
                </a:lnTo>
                <a:cubicBezTo>
                  <a:pt x="381000" y="84609"/>
                  <a:pt x="370359" y="95250"/>
                  <a:pt x="357188" y="95250"/>
                </a:cubicBezTo>
                <a:lnTo>
                  <a:pt x="23812" y="95250"/>
                </a:lnTo>
                <a:cubicBezTo>
                  <a:pt x="10641" y="95250"/>
                  <a:pt x="0" y="84609"/>
                  <a:pt x="0" y="71438"/>
                </a:cubicBezTo>
                <a:lnTo>
                  <a:pt x="0" y="47625"/>
                </a:lnTo>
                <a:close/>
                <a:moveTo>
                  <a:pt x="23812" y="130969"/>
                </a:moveTo>
                <a:lnTo>
                  <a:pt x="357188" y="130969"/>
                </a:lnTo>
                <a:lnTo>
                  <a:pt x="357188" y="309563"/>
                </a:lnTo>
                <a:cubicBezTo>
                  <a:pt x="357188" y="335831"/>
                  <a:pt x="335831" y="357188"/>
                  <a:pt x="309563" y="357188"/>
                </a:cubicBezTo>
                <a:lnTo>
                  <a:pt x="71438" y="357188"/>
                </a:lnTo>
                <a:cubicBezTo>
                  <a:pt x="45169" y="357188"/>
                  <a:pt x="23812" y="335831"/>
                  <a:pt x="23812" y="309563"/>
                </a:cubicBezTo>
                <a:lnTo>
                  <a:pt x="23812" y="130969"/>
                </a:lnTo>
                <a:close/>
                <a:moveTo>
                  <a:pt x="136922" y="178594"/>
                </a:moveTo>
                <a:cubicBezTo>
                  <a:pt x="127025" y="178594"/>
                  <a:pt x="119063" y="186556"/>
                  <a:pt x="119063" y="196453"/>
                </a:cubicBezTo>
                <a:cubicBezTo>
                  <a:pt x="119063" y="206350"/>
                  <a:pt x="127025" y="214313"/>
                  <a:pt x="136922" y="214313"/>
                </a:cubicBezTo>
                <a:lnTo>
                  <a:pt x="244078" y="214313"/>
                </a:lnTo>
                <a:cubicBezTo>
                  <a:pt x="253975" y="214313"/>
                  <a:pt x="261938" y="206350"/>
                  <a:pt x="261938" y="196453"/>
                </a:cubicBezTo>
                <a:cubicBezTo>
                  <a:pt x="261938" y="186556"/>
                  <a:pt x="253975" y="178594"/>
                  <a:pt x="244078" y="178594"/>
                </a:cubicBezTo>
                <a:lnTo>
                  <a:pt x="136922" y="178594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7" name="Text 25"/>
          <p:cNvSpPr/>
          <p:nvPr/>
        </p:nvSpPr>
        <p:spPr>
          <a:xfrm>
            <a:off x="6877050" y="4772025"/>
            <a:ext cx="280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 Archive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877050" y="5127625"/>
            <a:ext cx="280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Blockchain identity &amp; records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web-img.moonshot.cn/img/small.justeasy.cn/42f463d5e2c1580ca507e6b7ad6fb9183fa20c6c.jpg">    </p:cNvPr>
          <p:cNvPicPr>
            <a:picLocks noChangeAspect="1"/>
          </p:cNvPicPr>
          <p:nvPr/>
        </p:nvPicPr>
        <p:blipFill>
          <a:blip r:embed="rId1"/>
          <a:srcRect l="19311" r="19311" t="0" b="0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0"/>
            </a:avLst>
          </a:prstGeom>
        </p:spPr>
      </p:pic>
      <p:sp>
        <p:nvSpPr>
          <p:cNvPr id="13" name="Text 10"/>
          <p:cNvSpPr/>
          <p:nvPr/>
        </p:nvSpPr>
        <p:spPr>
          <a:xfrm>
            <a:off x="6502400" y="2540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Seven-Senses Design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02400" y="965200"/>
            <a:ext cx="5435600" cy="165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When neurotypical environments fail, build 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A8BBEA"/>
                </a:solidFill>
                <a:highlight>
                  <a:srgbClr val="A8BBEA">
                    <a:alpha val="3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sensory-inclusive architecture 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Design integrates proprioceptive and vestibular considerations to lower anxiety and maximize productivity for autistic individuals, creating spaces that actively support rather than hinder. 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955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Proven Framework &amp; Public Documentation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4000" y="2768600"/>
            <a:ext cx="5740400" cy="965200"/>
          </a:xfrm>
          <a:custGeom>
            <a:avLst/>
            <a:gdLst/>
            <a:ahLst/>
            <a:cxnLst/>
            <a:rect l="l" t="t" r="r" b="b"/>
            <a:pathLst>
              <a:path w="5740400" h="9652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863603"/>
                </a:lnTo>
                <a:cubicBezTo>
                  <a:pt x="5740400" y="919713"/>
                  <a:pt x="5694913" y="965200"/>
                  <a:pt x="56388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484187" y="3060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09054" y="92348"/>
                </a:moveTo>
                <a:cubicBezTo>
                  <a:pt x="404440" y="74712"/>
                  <a:pt x="390599" y="60871"/>
                  <a:pt x="373112" y="56183"/>
                </a:cubicBezTo>
                <a:cubicBezTo>
                  <a:pt x="341486" y="47625"/>
                  <a:pt x="214387" y="47625"/>
                  <a:pt x="214387" y="47625"/>
                </a:cubicBezTo>
                <a:cubicBezTo>
                  <a:pt x="214387" y="47625"/>
                  <a:pt x="87288" y="47625"/>
                  <a:pt x="55587" y="56183"/>
                </a:cubicBezTo>
                <a:cubicBezTo>
                  <a:pt x="38100" y="60871"/>
                  <a:pt x="24333" y="74712"/>
                  <a:pt x="19645" y="92348"/>
                </a:cubicBezTo>
                <a:cubicBezTo>
                  <a:pt x="11162" y="124271"/>
                  <a:pt x="11162" y="190798"/>
                  <a:pt x="11162" y="190798"/>
                </a:cubicBezTo>
                <a:cubicBezTo>
                  <a:pt x="11162" y="190798"/>
                  <a:pt x="11162" y="257324"/>
                  <a:pt x="19645" y="289247"/>
                </a:cubicBezTo>
                <a:cubicBezTo>
                  <a:pt x="24333" y="306809"/>
                  <a:pt x="38100" y="320129"/>
                  <a:pt x="55587" y="324817"/>
                </a:cubicBezTo>
                <a:cubicBezTo>
                  <a:pt x="87288" y="333375"/>
                  <a:pt x="214387" y="333375"/>
                  <a:pt x="214387" y="333375"/>
                </a:cubicBezTo>
                <a:cubicBezTo>
                  <a:pt x="214387" y="333375"/>
                  <a:pt x="341486" y="333375"/>
                  <a:pt x="373187" y="324817"/>
                </a:cubicBezTo>
                <a:cubicBezTo>
                  <a:pt x="390674" y="320129"/>
                  <a:pt x="404440" y="306809"/>
                  <a:pt x="409129" y="289247"/>
                </a:cubicBezTo>
                <a:cubicBezTo>
                  <a:pt x="417612" y="257324"/>
                  <a:pt x="417612" y="190798"/>
                  <a:pt x="417612" y="190798"/>
                </a:cubicBezTo>
                <a:cubicBezTo>
                  <a:pt x="417612" y="190798"/>
                  <a:pt x="417612" y="124271"/>
                  <a:pt x="409129" y="92348"/>
                </a:cubicBezTo>
                <a:close/>
                <a:moveTo>
                  <a:pt x="172789" y="251222"/>
                </a:moveTo>
                <a:lnTo>
                  <a:pt x="172789" y="130373"/>
                </a:lnTo>
                <a:lnTo>
                  <a:pt x="278978" y="190798"/>
                </a:lnTo>
                <a:lnTo>
                  <a:pt x="172789" y="251222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5" name="Text 13"/>
          <p:cNvSpPr/>
          <p:nvPr/>
        </p:nvSpPr>
        <p:spPr>
          <a:xfrm>
            <a:off x="933450" y="29718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YouTube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33450" y="3276600"/>
            <a:ext cx="3327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IWU Constitution channel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97600" y="2768600"/>
            <a:ext cx="5740400" cy="965200"/>
          </a:xfrm>
          <a:custGeom>
            <a:avLst/>
            <a:gdLst/>
            <a:ahLst/>
            <a:cxnLst/>
            <a:rect l="l" t="t" r="r" b="b"/>
            <a:pathLst>
              <a:path w="5740400" h="9652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863603"/>
                </a:lnTo>
                <a:cubicBezTo>
                  <a:pt x="5740400" y="919713"/>
                  <a:pt x="5694913" y="965200"/>
                  <a:pt x="56388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6475413" y="3060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274886" y="23812"/>
                </a:moveTo>
                <a:cubicBezTo>
                  <a:pt x="307181" y="23812"/>
                  <a:pt x="333375" y="50006"/>
                  <a:pt x="333375" y="82302"/>
                </a:cubicBezTo>
                <a:lnTo>
                  <a:pt x="333375" y="144661"/>
                </a:lnTo>
                <a:cubicBezTo>
                  <a:pt x="331961" y="144587"/>
                  <a:pt x="330547" y="144512"/>
                  <a:pt x="329133" y="144512"/>
                </a:cubicBezTo>
                <a:lnTo>
                  <a:pt x="328836" y="144512"/>
                </a:lnTo>
                <a:cubicBezTo>
                  <a:pt x="321394" y="144512"/>
                  <a:pt x="312241" y="146298"/>
                  <a:pt x="305693" y="149572"/>
                </a:cubicBezTo>
                <a:cubicBezTo>
                  <a:pt x="298252" y="152995"/>
                  <a:pt x="291778" y="158130"/>
                  <a:pt x="286345" y="164902"/>
                </a:cubicBezTo>
                <a:cubicBezTo>
                  <a:pt x="277564" y="175766"/>
                  <a:pt x="272281" y="190426"/>
                  <a:pt x="271016" y="206871"/>
                </a:cubicBezTo>
                <a:cubicBezTo>
                  <a:pt x="270942" y="207392"/>
                  <a:pt x="270942" y="207838"/>
                  <a:pt x="270867" y="208359"/>
                </a:cubicBezTo>
                <a:cubicBezTo>
                  <a:pt x="270793" y="208880"/>
                  <a:pt x="270793" y="209252"/>
                  <a:pt x="270793" y="209773"/>
                </a:cubicBezTo>
                <a:cubicBezTo>
                  <a:pt x="270718" y="210666"/>
                  <a:pt x="270718" y="211559"/>
                  <a:pt x="270718" y="212452"/>
                </a:cubicBezTo>
                <a:cubicBezTo>
                  <a:pt x="270718" y="213866"/>
                  <a:pt x="270644" y="215280"/>
                  <a:pt x="270718" y="216768"/>
                </a:cubicBezTo>
                <a:cubicBezTo>
                  <a:pt x="271611" y="254050"/>
                  <a:pt x="291703" y="283890"/>
                  <a:pt x="327496" y="283890"/>
                </a:cubicBezTo>
                <a:cubicBezTo>
                  <a:pt x="329505" y="283890"/>
                  <a:pt x="331440" y="283815"/>
                  <a:pt x="333375" y="283592"/>
                </a:cubicBezTo>
                <a:lnTo>
                  <a:pt x="333375" y="298772"/>
                </a:lnTo>
                <a:cubicBezTo>
                  <a:pt x="333375" y="331068"/>
                  <a:pt x="307181" y="357262"/>
                  <a:pt x="274886" y="357262"/>
                </a:cubicBezTo>
                <a:lnTo>
                  <a:pt x="58489" y="357188"/>
                </a:lnTo>
                <a:cubicBezTo>
                  <a:pt x="26194" y="357188"/>
                  <a:pt x="0" y="330994"/>
                  <a:pt x="0" y="298698"/>
                </a:cubicBezTo>
                <a:lnTo>
                  <a:pt x="0" y="82302"/>
                </a:lnTo>
                <a:cubicBezTo>
                  <a:pt x="0" y="50006"/>
                  <a:pt x="26194" y="23812"/>
                  <a:pt x="58489" y="23812"/>
                </a:cubicBezTo>
                <a:lnTo>
                  <a:pt x="274886" y="23812"/>
                </a:lnTo>
                <a:close/>
                <a:moveTo>
                  <a:pt x="61243" y="103361"/>
                </a:moveTo>
                <a:lnTo>
                  <a:pt x="61466" y="103436"/>
                </a:lnTo>
                <a:cubicBezTo>
                  <a:pt x="71289" y="105668"/>
                  <a:pt x="76200" y="108942"/>
                  <a:pt x="76200" y="120848"/>
                </a:cubicBezTo>
                <a:lnTo>
                  <a:pt x="76200" y="260152"/>
                </a:lnTo>
                <a:cubicBezTo>
                  <a:pt x="76200" y="272058"/>
                  <a:pt x="71214" y="275332"/>
                  <a:pt x="61392" y="277564"/>
                </a:cubicBezTo>
                <a:lnTo>
                  <a:pt x="61168" y="277639"/>
                </a:lnTo>
                <a:lnTo>
                  <a:pt x="61168" y="279722"/>
                </a:lnTo>
                <a:lnTo>
                  <a:pt x="100459" y="279722"/>
                </a:lnTo>
                <a:lnTo>
                  <a:pt x="100459" y="277639"/>
                </a:lnTo>
                <a:lnTo>
                  <a:pt x="100236" y="277564"/>
                </a:lnTo>
                <a:cubicBezTo>
                  <a:pt x="90413" y="275332"/>
                  <a:pt x="85427" y="272058"/>
                  <a:pt x="85427" y="260152"/>
                </a:cubicBezTo>
                <a:lnTo>
                  <a:pt x="85427" y="128960"/>
                </a:lnTo>
                <a:lnTo>
                  <a:pt x="149498" y="279648"/>
                </a:lnTo>
                <a:lnTo>
                  <a:pt x="153144" y="279648"/>
                </a:lnTo>
                <a:lnTo>
                  <a:pt x="219075" y="124718"/>
                </a:lnTo>
                <a:lnTo>
                  <a:pt x="219075" y="263575"/>
                </a:lnTo>
                <a:cubicBezTo>
                  <a:pt x="218256" y="272951"/>
                  <a:pt x="213271" y="275853"/>
                  <a:pt x="204415" y="277862"/>
                </a:cubicBezTo>
                <a:lnTo>
                  <a:pt x="204192" y="277937"/>
                </a:lnTo>
                <a:lnTo>
                  <a:pt x="204192" y="279946"/>
                </a:lnTo>
                <a:lnTo>
                  <a:pt x="272579" y="279946"/>
                </a:lnTo>
                <a:lnTo>
                  <a:pt x="272579" y="277937"/>
                </a:lnTo>
                <a:lnTo>
                  <a:pt x="272355" y="277862"/>
                </a:lnTo>
                <a:cubicBezTo>
                  <a:pt x="263500" y="275853"/>
                  <a:pt x="258440" y="272951"/>
                  <a:pt x="257547" y="263575"/>
                </a:cubicBezTo>
                <a:lnTo>
                  <a:pt x="257473" y="120848"/>
                </a:lnTo>
                <a:lnTo>
                  <a:pt x="257547" y="120848"/>
                </a:lnTo>
                <a:cubicBezTo>
                  <a:pt x="257547" y="108942"/>
                  <a:pt x="262533" y="105668"/>
                  <a:pt x="272355" y="103436"/>
                </a:cubicBezTo>
                <a:lnTo>
                  <a:pt x="272579" y="103361"/>
                </a:lnTo>
                <a:lnTo>
                  <a:pt x="272579" y="101352"/>
                </a:lnTo>
                <a:lnTo>
                  <a:pt x="218852" y="101352"/>
                </a:lnTo>
                <a:lnTo>
                  <a:pt x="168994" y="218480"/>
                </a:lnTo>
                <a:lnTo>
                  <a:pt x="119137" y="101352"/>
                </a:lnTo>
                <a:lnTo>
                  <a:pt x="61243" y="101352"/>
                </a:lnTo>
                <a:lnTo>
                  <a:pt x="61243" y="103361"/>
                </a:lnTo>
                <a:close/>
                <a:moveTo>
                  <a:pt x="333375" y="253231"/>
                </a:moveTo>
                <a:cubicBezTo>
                  <a:pt x="314697" y="247724"/>
                  <a:pt x="301377" y="227112"/>
                  <a:pt x="302716" y="202778"/>
                </a:cubicBezTo>
                <a:lnTo>
                  <a:pt x="302716" y="202778"/>
                </a:lnTo>
                <a:lnTo>
                  <a:pt x="333301" y="202778"/>
                </a:lnTo>
                <a:lnTo>
                  <a:pt x="333301" y="253231"/>
                </a:lnTo>
                <a:close/>
                <a:moveTo>
                  <a:pt x="328613" y="152326"/>
                </a:moveTo>
                <a:cubicBezTo>
                  <a:pt x="330324" y="152326"/>
                  <a:pt x="331887" y="152549"/>
                  <a:pt x="333375" y="152995"/>
                </a:cubicBezTo>
                <a:lnTo>
                  <a:pt x="333375" y="195709"/>
                </a:lnTo>
                <a:lnTo>
                  <a:pt x="303461" y="195709"/>
                </a:lnTo>
                <a:cubicBezTo>
                  <a:pt x="304577" y="170706"/>
                  <a:pt x="313581" y="152623"/>
                  <a:pt x="328613" y="152326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9" name="Text 17"/>
          <p:cNvSpPr/>
          <p:nvPr/>
        </p:nvSpPr>
        <p:spPr>
          <a:xfrm>
            <a:off x="6877050" y="2971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Medium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877050" y="3276600"/>
            <a:ext cx="3962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Published Persona Development Framework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254000" y="3937000"/>
            <a:ext cx="5740400" cy="965200"/>
          </a:xfrm>
          <a:custGeom>
            <a:avLst/>
            <a:gdLst/>
            <a:ahLst/>
            <a:cxnLst/>
            <a:rect l="l" t="t" r="r" b="b"/>
            <a:pathLst>
              <a:path w="5740400" h="9652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863603"/>
                </a:lnTo>
                <a:cubicBezTo>
                  <a:pt x="5740400" y="919713"/>
                  <a:pt x="5694913" y="965200"/>
                  <a:pt x="56388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508000" y="422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29406" y="295721"/>
                </a:moveTo>
                <a:cubicBezTo>
                  <a:pt x="129406" y="297210"/>
                  <a:pt x="127695" y="298400"/>
                  <a:pt x="125537" y="298400"/>
                </a:cubicBezTo>
                <a:cubicBezTo>
                  <a:pt x="123081" y="298624"/>
                  <a:pt x="121369" y="297433"/>
                  <a:pt x="121369" y="295721"/>
                </a:cubicBezTo>
                <a:cubicBezTo>
                  <a:pt x="121369" y="294233"/>
                  <a:pt x="123081" y="293043"/>
                  <a:pt x="125239" y="293043"/>
                </a:cubicBezTo>
                <a:cubicBezTo>
                  <a:pt x="127471" y="292819"/>
                  <a:pt x="129406" y="294010"/>
                  <a:pt x="129406" y="295721"/>
                </a:cubicBezTo>
                <a:close/>
                <a:moveTo>
                  <a:pt x="106263" y="292373"/>
                </a:moveTo>
                <a:cubicBezTo>
                  <a:pt x="105742" y="293861"/>
                  <a:pt x="107231" y="295573"/>
                  <a:pt x="109463" y="296019"/>
                </a:cubicBezTo>
                <a:cubicBezTo>
                  <a:pt x="111398" y="296763"/>
                  <a:pt x="113630" y="296019"/>
                  <a:pt x="114077" y="294531"/>
                </a:cubicBezTo>
                <a:cubicBezTo>
                  <a:pt x="114523" y="293043"/>
                  <a:pt x="113109" y="291331"/>
                  <a:pt x="110877" y="290661"/>
                </a:cubicBezTo>
                <a:cubicBezTo>
                  <a:pt x="108942" y="290140"/>
                  <a:pt x="106784" y="290885"/>
                  <a:pt x="106263" y="292373"/>
                </a:cubicBezTo>
                <a:close/>
                <a:moveTo>
                  <a:pt x="139154" y="291108"/>
                </a:moveTo>
                <a:cubicBezTo>
                  <a:pt x="136996" y="291629"/>
                  <a:pt x="135508" y="293043"/>
                  <a:pt x="135731" y="294754"/>
                </a:cubicBezTo>
                <a:cubicBezTo>
                  <a:pt x="135954" y="296242"/>
                  <a:pt x="137889" y="297210"/>
                  <a:pt x="140122" y="296689"/>
                </a:cubicBezTo>
                <a:cubicBezTo>
                  <a:pt x="142280" y="296168"/>
                  <a:pt x="143768" y="294754"/>
                  <a:pt x="143545" y="293266"/>
                </a:cubicBezTo>
                <a:cubicBezTo>
                  <a:pt x="143321" y="291852"/>
                  <a:pt x="141312" y="290885"/>
                  <a:pt x="139154" y="291108"/>
                </a:cubicBezTo>
                <a:close/>
                <a:moveTo>
                  <a:pt x="188119" y="5953"/>
                </a:moveTo>
                <a:cubicBezTo>
                  <a:pt x="84906" y="5953"/>
                  <a:pt x="5953" y="84311"/>
                  <a:pt x="5953" y="187523"/>
                </a:cubicBezTo>
                <a:cubicBezTo>
                  <a:pt x="5953" y="270049"/>
                  <a:pt x="57894" y="340668"/>
                  <a:pt x="132085" y="365522"/>
                </a:cubicBezTo>
                <a:cubicBezTo>
                  <a:pt x="141610" y="367233"/>
                  <a:pt x="144959" y="361355"/>
                  <a:pt x="144959" y="356518"/>
                </a:cubicBezTo>
                <a:cubicBezTo>
                  <a:pt x="144959" y="351904"/>
                  <a:pt x="144735" y="326454"/>
                  <a:pt x="144735" y="310828"/>
                </a:cubicBezTo>
                <a:cubicBezTo>
                  <a:pt x="144735" y="310828"/>
                  <a:pt x="92646" y="321990"/>
                  <a:pt x="81707" y="288652"/>
                </a:cubicBezTo>
                <a:cubicBezTo>
                  <a:pt x="81707" y="288652"/>
                  <a:pt x="73223" y="266998"/>
                  <a:pt x="61020" y="261417"/>
                </a:cubicBezTo>
                <a:cubicBezTo>
                  <a:pt x="61020" y="261417"/>
                  <a:pt x="43979" y="249734"/>
                  <a:pt x="62210" y="249957"/>
                </a:cubicBezTo>
                <a:cubicBezTo>
                  <a:pt x="62210" y="249957"/>
                  <a:pt x="80739" y="251445"/>
                  <a:pt x="90934" y="269156"/>
                </a:cubicBezTo>
                <a:cubicBezTo>
                  <a:pt x="107231" y="297879"/>
                  <a:pt x="134541" y="289620"/>
                  <a:pt x="145182" y="284708"/>
                </a:cubicBezTo>
                <a:cubicBezTo>
                  <a:pt x="146893" y="272802"/>
                  <a:pt x="151730" y="264542"/>
                  <a:pt x="157088" y="259631"/>
                </a:cubicBezTo>
                <a:cubicBezTo>
                  <a:pt x="115491" y="255017"/>
                  <a:pt x="73521" y="248989"/>
                  <a:pt x="73521" y="177403"/>
                </a:cubicBezTo>
                <a:cubicBezTo>
                  <a:pt x="73521" y="156939"/>
                  <a:pt x="79177" y="146670"/>
                  <a:pt x="91083" y="133573"/>
                </a:cubicBezTo>
                <a:cubicBezTo>
                  <a:pt x="89148" y="128736"/>
                  <a:pt x="82823" y="108793"/>
                  <a:pt x="93018" y="83046"/>
                </a:cubicBezTo>
                <a:cubicBezTo>
                  <a:pt x="108570" y="78209"/>
                  <a:pt x="144363" y="103138"/>
                  <a:pt x="144363" y="103138"/>
                </a:cubicBezTo>
                <a:cubicBezTo>
                  <a:pt x="159246" y="98971"/>
                  <a:pt x="175245" y="96813"/>
                  <a:pt x="191095" y="96813"/>
                </a:cubicBezTo>
                <a:cubicBezTo>
                  <a:pt x="206946" y="96813"/>
                  <a:pt x="222945" y="98971"/>
                  <a:pt x="237827" y="103138"/>
                </a:cubicBezTo>
                <a:cubicBezTo>
                  <a:pt x="237827" y="103138"/>
                  <a:pt x="273621" y="78135"/>
                  <a:pt x="289173" y="83046"/>
                </a:cubicBezTo>
                <a:cubicBezTo>
                  <a:pt x="299368" y="108868"/>
                  <a:pt x="293043" y="128736"/>
                  <a:pt x="291108" y="133573"/>
                </a:cubicBezTo>
                <a:cubicBezTo>
                  <a:pt x="303014" y="146745"/>
                  <a:pt x="310307" y="157014"/>
                  <a:pt x="310307" y="177403"/>
                </a:cubicBezTo>
                <a:cubicBezTo>
                  <a:pt x="310307" y="249213"/>
                  <a:pt x="266477" y="254943"/>
                  <a:pt x="224879" y="259631"/>
                </a:cubicBezTo>
                <a:cubicBezTo>
                  <a:pt x="231725" y="265509"/>
                  <a:pt x="237530" y="276671"/>
                  <a:pt x="237530" y="294159"/>
                </a:cubicBezTo>
                <a:cubicBezTo>
                  <a:pt x="237530" y="319236"/>
                  <a:pt x="237306" y="350267"/>
                  <a:pt x="237306" y="356369"/>
                </a:cubicBezTo>
                <a:cubicBezTo>
                  <a:pt x="237306" y="361206"/>
                  <a:pt x="240729" y="367085"/>
                  <a:pt x="250180" y="365373"/>
                </a:cubicBezTo>
                <a:cubicBezTo>
                  <a:pt x="324594" y="340668"/>
                  <a:pt x="375047" y="270049"/>
                  <a:pt x="375047" y="187523"/>
                </a:cubicBezTo>
                <a:cubicBezTo>
                  <a:pt x="375047" y="84311"/>
                  <a:pt x="291331" y="5953"/>
                  <a:pt x="188119" y="5953"/>
                </a:cubicBezTo>
                <a:close/>
                <a:moveTo>
                  <a:pt x="78284" y="262607"/>
                </a:moveTo>
                <a:cubicBezTo>
                  <a:pt x="77316" y="263351"/>
                  <a:pt x="77539" y="265063"/>
                  <a:pt x="78804" y="266477"/>
                </a:cubicBezTo>
                <a:cubicBezTo>
                  <a:pt x="79995" y="267667"/>
                  <a:pt x="81707" y="268188"/>
                  <a:pt x="82674" y="267221"/>
                </a:cubicBezTo>
                <a:cubicBezTo>
                  <a:pt x="83641" y="266477"/>
                  <a:pt x="83418" y="264765"/>
                  <a:pt x="82153" y="263351"/>
                </a:cubicBezTo>
                <a:cubicBezTo>
                  <a:pt x="80963" y="262161"/>
                  <a:pt x="79251" y="261640"/>
                  <a:pt x="78284" y="262607"/>
                </a:cubicBezTo>
                <a:close/>
                <a:moveTo>
                  <a:pt x="70247" y="256580"/>
                </a:moveTo>
                <a:cubicBezTo>
                  <a:pt x="69726" y="257547"/>
                  <a:pt x="70470" y="258738"/>
                  <a:pt x="71958" y="259482"/>
                </a:cubicBezTo>
                <a:cubicBezTo>
                  <a:pt x="73149" y="260226"/>
                  <a:pt x="74637" y="260003"/>
                  <a:pt x="75158" y="258961"/>
                </a:cubicBezTo>
                <a:cubicBezTo>
                  <a:pt x="75679" y="257994"/>
                  <a:pt x="74935" y="256803"/>
                  <a:pt x="73447" y="256059"/>
                </a:cubicBezTo>
                <a:cubicBezTo>
                  <a:pt x="71958" y="255612"/>
                  <a:pt x="70768" y="255836"/>
                  <a:pt x="70247" y="256580"/>
                </a:cubicBezTo>
                <a:close/>
                <a:moveTo>
                  <a:pt x="94357" y="283071"/>
                </a:moveTo>
                <a:cubicBezTo>
                  <a:pt x="93166" y="284038"/>
                  <a:pt x="93613" y="286271"/>
                  <a:pt x="95324" y="287685"/>
                </a:cubicBezTo>
                <a:cubicBezTo>
                  <a:pt x="97036" y="289396"/>
                  <a:pt x="99194" y="289620"/>
                  <a:pt x="100161" y="288429"/>
                </a:cubicBezTo>
                <a:cubicBezTo>
                  <a:pt x="101129" y="287462"/>
                  <a:pt x="100682" y="285229"/>
                  <a:pt x="99194" y="283815"/>
                </a:cubicBezTo>
                <a:cubicBezTo>
                  <a:pt x="97557" y="282104"/>
                  <a:pt x="95324" y="281880"/>
                  <a:pt x="94357" y="283071"/>
                </a:cubicBezTo>
                <a:close/>
                <a:moveTo>
                  <a:pt x="85874" y="272132"/>
                </a:moveTo>
                <a:cubicBezTo>
                  <a:pt x="84683" y="272876"/>
                  <a:pt x="84683" y="274811"/>
                  <a:pt x="85874" y="276523"/>
                </a:cubicBezTo>
                <a:cubicBezTo>
                  <a:pt x="87064" y="278234"/>
                  <a:pt x="89074" y="278978"/>
                  <a:pt x="90041" y="278234"/>
                </a:cubicBezTo>
                <a:cubicBezTo>
                  <a:pt x="91232" y="277267"/>
                  <a:pt x="91232" y="275332"/>
                  <a:pt x="90041" y="273621"/>
                </a:cubicBezTo>
                <a:cubicBezTo>
                  <a:pt x="88999" y="271909"/>
                  <a:pt x="87064" y="271165"/>
                  <a:pt x="85874" y="272132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3" name="Text 21"/>
          <p:cNvSpPr/>
          <p:nvPr/>
        </p:nvSpPr>
        <p:spPr>
          <a:xfrm>
            <a:off x="933450" y="4140200"/>
            <a:ext cx="412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33450" y="4445000"/>
            <a:ext cx="412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github.com/obinexus/iwu (code &amp; framework)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97600" y="3937000"/>
            <a:ext cx="5740400" cy="965200"/>
          </a:xfrm>
          <a:custGeom>
            <a:avLst/>
            <a:gdLst/>
            <a:ahLst/>
            <a:cxnLst/>
            <a:rect l="l" t="t" r="r" b="b"/>
            <a:pathLst>
              <a:path w="5740400" h="965200">
                <a:moveTo>
                  <a:pt x="101597" y="0"/>
                </a:moveTo>
                <a:lnTo>
                  <a:pt x="5638803" y="0"/>
                </a:lnTo>
                <a:cubicBezTo>
                  <a:pt x="5694913" y="0"/>
                  <a:pt x="5740400" y="45487"/>
                  <a:pt x="5740400" y="101597"/>
                </a:cubicBezTo>
                <a:lnTo>
                  <a:pt x="5740400" y="863603"/>
                </a:lnTo>
                <a:cubicBezTo>
                  <a:pt x="5740400" y="919713"/>
                  <a:pt x="5694913" y="965200"/>
                  <a:pt x="56388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6427788" y="42291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5719" y="145703"/>
                </a:moveTo>
                <a:lnTo>
                  <a:pt x="191393" y="209773"/>
                </a:lnTo>
                <a:cubicBezTo>
                  <a:pt x="198686" y="212750"/>
                  <a:pt x="206425" y="214313"/>
                  <a:pt x="214313" y="214313"/>
                </a:cubicBezTo>
                <a:cubicBezTo>
                  <a:pt x="222200" y="214313"/>
                  <a:pt x="229939" y="212750"/>
                  <a:pt x="237232" y="209773"/>
                </a:cubicBezTo>
                <a:lnTo>
                  <a:pt x="417612" y="135508"/>
                </a:lnTo>
                <a:cubicBezTo>
                  <a:pt x="424309" y="132755"/>
                  <a:pt x="428625" y="126281"/>
                  <a:pt x="428625" y="119062"/>
                </a:cubicBezTo>
                <a:cubicBezTo>
                  <a:pt x="428625" y="111844"/>
                  <a:pt x="424309" y="105370"/>
                  <a:pt x="417612" y="102617"/>
                </a:cubicBezTo>
                <a:lnTo>
                  <a:pt x="237232" y="28352"/>
                </a:lnTo>
                <a:cubicBezTo>
                  <a:pt x="229939" y="25375"/>
                  <a:pt x="222200" y="23812"/>
                  <a:pt x="214313" y="23812"/>
                </a:cubicBezTo>
                <a:cubicBezTo>
                  <a:pt x="206425" y="23812"/>
                  <a:pt x="198686" y="25375"/>
                  <a:pt x="191393" y="28352"/>
                </a:cubicBezTo>
                <a:lnTo>
                  <a:pt x="11013" y="102617"/>
                </a:lnTo>
                <a:cubicBezTo>
                  <a:pt x="4316" y="105370"/>
                  <a:pt x="0" y="111844"/>
                  <a:pt x="0" y="119063"/>
                </a:cubicBezTo>
                <a:lnTo>
                  <a:pt x="0" y="339328"/>
                </a:lnTo>
                <a:cubicBezTo>
                  <a:pt x="0" y="349225"/>
                  <a:pt x="7962" y="357188"/>
                  <a:pt x="17859" y="357188"/>
                </a:cubicBezTo>
                <a:cubicBezTo>
                  <a:pt x="27756" y="357188"/>
                  <a:pt x="35719" y="349225"/>
                  <a:pt x="35719" y="339328"/>
                </a:cubicBezTo>
                <a:lnTo>
                  <a:pt x="35719" y="145703"/>
                </a:lnTo>
                <a:close/>
                <a:moveTo>
                  <a:pt x="71438" y="199058"/>
                </a:moveTo>
                <a:lnTo>
                  <a:pt x="71438" y="285750"/>
                </a:lnTo>
                <a:cubicBezTo>
                  <a:pt x="71438" y="325189"/>
                  <a:pt x="135434" y="357188"/>
                  <a:pt x="214313" y="357188"/>
                </a:cubicBezTo>
                <a:cubicBezTo>
                  <a:pt x="293191" y="357188"/>
                  <a:pt x="357188" y="325189"/>
                  <a:pt x="357188" y="285750"/>
                </a:cubicBezTo>
                <a:lnTo>
                  <a:pt x="357188" y="198983"/>
                </a:lnTo>
                <a:lnTo>
                  <a:pt x="250850" y="242813"/>
                </a:lnTo>
                <a:cubicBezTo>
                  <a:pt x="239241" y="247576"/>
                  <a:pt x="226888" y="250031"/>
                  <a:pt x="214313" y="250031"/>
                </a:cubicBezTo>
                <a:cubicBezTo>
                  <a:pt x="201737" y="250031"/>
                  <a:pt x="189384" y="247576"/>
                  <a:pt x="177775" y="242813"/>
                </a:cubicBezTo>
                <a:lnTo>
                  <a:pt x="71438" y="198983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7" name="Text 25"/>
          <p:cNvSpPr/>
          <p:nvPr/>
        </p:nvSpPr>
        <p:spPr>
          <a:xfrm>
            <a:off x="6877050" y="4140200"/>
            <a:ext cx="308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Academic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877050" y="4445000"/>
            <a:ext cx="308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Cambridge PhD position secured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6019800" y="2053189"/>
            <a:ext cx="293611" cy="293736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6019800" y="2053189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5400000">
            <a:off x="6132727" y="2166164"/>
            <a:ext cx="293611" cy="293736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 rot="5400000">
            <a:off x="6132727" y="2166164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6019800" y="2749109"/>
            <a:ext cx="293611" cy="293331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7" name="Text 5"/>
          <p:cNvSpPr/>
          <p:nvPr/>
        </p:nvSpPr>
        <p:spPr>
          <a:xfrm rot="5400000">
            <a:off x="6019800" y="274910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6132727" y="2861929"/>
            <a:ext cx="293611" cy="29333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6132727" y="286192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6019800" y="3444434"/>
            <a:ext cx="293611" cy="293331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6019800" y="344443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rot="5400000">
            <a:off x="6132727" y="3557254"/>
            <a:ext cx="293611" cy="29333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 rot="5400000">
            <a:off x="6132727" y="355725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 rot="5400000">
            <a:off x="6019800" y="4139759"/>
            <a:ext cx="293611" cy="293331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15" name="Text 13"/>
          <p:cNvSpPr/>
          <p:nvPr/>
        </p:nvSpPr>
        <p:spPr>
          <a:xfrm rot="5400000">
            <a:off x="6019800" y="413975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 rot="5400000">
            <a:off x="6132727" y="4252579"/>
            <a:ext cx="293611" cy="29333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 rot="5400000">
            <a:off x="6132727" y="425257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 rot="5400000">
            <a:off x="6019800" y="4835084"/>
            <a:ext cx="293611" cy="293331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19" name="Text 17"/>
          <p:cNvSpPr/>
          <p:nvPr/>
        </p:nvSpPr>
        <p:spPr>
          <a:xfrm rot="5400000">
            <a:off x="6019800" y="483508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 rot="5400000">
            <a:off x="6132727" y="4947904"/>
            <a:ext cx="293611" cy="293331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 rot="5400000">
            <a:off x="6132727" y="494790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2" name="Image 0" descr="https://kimi-img.moonshot.cn/pub/slides/25-10-29-05:31:04-d40jc61nu95bkl1mtsa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83302" y="-1905"/>
            <a:ext cx="5712034" cy="6847205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5419090" y="487045"/>
            <a:ext cx="3513455" cy="1514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</a:t>
            </a:r>
            <a:pPr algn="l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FFFF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E">
                    <a:alpha val="27843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6506517" y="2024380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150202" y="2052059"/>
            <a:ext cx="4622115" cy="415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Failures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506517" y="2720340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150202" y="2748545"/>
            <a:ext cx="4622115" cy="398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Solution Y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506517" y="3415665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150202" y="3443870"/>
            <a:ext cx="4622115" cy="41461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 Live-Work Model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506517" y="4110990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150202" y="4139195"/>
            <a:ext cx="4622115" cy="398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to Action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506517" y="4806315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150202" y="4834520"/>
            <a:ext cx="4622115" cy="39881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Backup &amp; Framework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Call to Action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4000" y="2540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Financial Proposition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54000" y="965200"/>
            <a:ext cx="5435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Council's Problem: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£700M debt, housing crisis, legal challenges. 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54000" y="1727200"/>
            <a:ext cx="5435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IWU's Offer: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Provide land &amp; planning permission. IWU provides the model, residents, businesses, and management. 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54000" y="2489200"/>
            <a:ext cx="5435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Win-Win: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Council cuts costs (benefits, services) and gains new revenue (business rates, jobs). </a:t>
            </a:r>
            <a:endParaRPr lang="en-US" sz="1600" dirty="0"/>
          </a:p>
        </p:txBody>
      </p:sp>
      <p:pic>
        <p:nvPicPr>
          <p:cNvPr id="16" name="Image 0" descr="https://kimi-web-img.moonshot.cn/img/www.publicdomainpictures.net/2630e5356fee4c18024de85c123b6879a8455020.jpg">    </p:cNvPr>
          <p:cNvPicPr>
            <a:picLocks noChangeAspect="1"/>
          </p:cNvPicPr>
          <p:nvPr/>
        </p:nvPicPr>
        <p:blipFill>
          <a:blip r:embed="rId1"/>
          <a:srcRect l="23310" r="23310" t="0" b="0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752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Partnership Timeline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4000" y="38862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4" name="Shape 12"/>
          <p:cNvSpPr/>
          <p:nvPr/>
        </p:nvSpPr>
        <p:spPr>
          <a:xfrm>
            <a:off x="2099667" y="3581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5" name="Text 13"/>
          <p:cNvSpPr/>
          <p:nvPr/>
        </p:nvSpPr>
        <p:spPr>
          <a:xfrm>
            <a:off x="0" y="4292600"/>
            <a:ext cx="440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 (M 1-6)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0" y="4597400"/>
            <a:ext cx="4406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Land allocation, planning, establish division.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94301" y="3581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8" name="Text 16"/>
          <p:cNvSpPr/>
          <p:nvPr/>
        </p:nvSpPr>
        <p:spPr>
          <a:xfrm>
            <a:off x="3894634" y="4292600"/>
            <a:ext cx="440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2 (M 6-12)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3894634" y="4597400"/>
            <a:ext cx="4406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Construct units, generate first revenue.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9888934" y="3581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1" name="Text 19"/>
          <p:cNvSpPr/>
          <p:nvPr/>
        </p:nvSpPr>
        <p:spPr>
          <a:xfrm>
            <a:off x="7789267" y="4292600"/>
            <a:ext cx="440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3 (Year 2)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789267" y="4597400"/>
            <a:ext cx="4406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 community operational, net positive.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38200" y="254000"/>
            <a:ext cx="4622800" cy="6299200"/>
          </a:xfrm>
          <a:custGeom>
            <a:avLst/>
            <a:gdLst/>
            <a:ahLst/>
            <a:cxnLst/>
            <a:rect l="l" t="t" r="r" b="b"/>
            <a:pathLst>
              <a:path w="4622800" h="6299200">
                <a:moveTo>
                  <a:pt x="101609" y="0"/>
                </a:moveTo>
                <a:lnTo>
                  <a:pt x="4521191" y="0"/>
                </a:lnTo>
                <a:cubicBezTo>
                  <a:pt x="4577308" y="0"/>
                  <a:pt x="4622800" y="45492"/>
                  <a:pt x="4622800" y="101609"/>
                </a:cubicBezTo>
                <a:lnTo>
                  <a:pt x="4622800" y="6197591"/>
                </a:lnTo>
                <a:cubicBezTo>
                  <a:pt x="4622800" y="6253708"/>
                  <a:pt x="4577308" y="6299200"/>
                  <a:pt x="4521191" y="6299200"/>
                </a:cubicBezTo>
                <a:lnTo>
                  <a:pt x="101609" y="6299200"/>
                </a:lnTo>
                <a:cubicBezTo>
                  <a:pt x="45492" y="6299200"/>
                  <a:pt x="0" y="6253708"/>
                  <a:pt x="0" y="619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5A6C8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14400" y="584200"/>
            <a:ext cx="4521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C9DB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Path A: Status Quo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68400" y="1193800"/>
            <a:ext cx="40132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Continue legal battles</a:t>
            </a:r>
            <a:pPr indent="0" marL="0">
              <a:lnSpc>
                <a:spcPct val="130000"/>
              </a:lnSpc>
              <a:buNone/>
            </a:pPr>
            <a:endParaRPr lang="en-US" sz="1600" dirty="0"/>
          </a:p>
          <a:p>
            <a:pPr algn="l"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Waste public resources</a:t>
            </a:r>
            <a:pPr indent="0" marL="0">
              <a:lnSpc>
                <a:spcPct val="130000"/>
              </a:lnSpc>
              <a:buNone/>
            </a:pPr>
            <a:endParaRPr lang="en-US" sz="1600" dirty="0"/>
          </a:p>
          <a:p>
            <a:pPr algn="l"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Watch crises deepen</a:t>
            </a:r>
            <a:pPr indent="0" marL="0">
              <a:lnSpc>
                <a:spcPct val="130000"/>
              </a:lnSpc>
              <a:buNone/>
            </a:pPr>
            <a:endParaRPr lang="en-US" sz="1600" dirty="0"/>
          </a:p>
          <a:p>
            <a:pPr algn="l"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Miss innovation opportunity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680200" y="254000"/>
            <a:ext cx="4622800" cy="6299200"/>
          </a:xfrm>
          <a:custGeom>
            <a:avLst/>
            <a:gdLst/>
            <a:ahLst/>
            <a:cxnLst/>
            <a:rect l="l" t="t" r="r" b="b"/>
            <a:pathLst>
              <a:path w="4622800" h="6299200">
                <a:moveTo>
                  <a:pt x="101609" y="0"/>
                </a:moveTo>
                <a:lnTo>
                  <a:pt x="4521191" y="0"/>
                </a:lnTo>
                <a:cubicBezTo>
                  <a:pt x="4577308" y="0"/>
                  <a:pt x="4622800" y="45492"/>
                  <a:pt x="4622800" y="101609"/>
                </a:cubicBezTo>
                <a:lnTo>
                  <a:pt x="4622800" y="6197591"/>
                </a:lnTo>
                <a:cubicBezTo>
                  <a:pt x="4622800" y="6253708"/>
                  <a:pt x="4577308" y="6299200"/>
                  <a:pt x="4521191" y="6299200"/>
                </a:cubicBezTo>
                <a:lnTo>
                  <a:pt x="101609" y="6299200"/>
                </a:lnTo>
                <a:cubicBezTo>
                  <a:pt x="45492" y="6299200"/>
                  <a:pt x="0" y="6253708"/>
                  <a:pt x="0" y="619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A8BBE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756400" y="584200"/>
            <a:ext cx="4521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Path B: Innovation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010400" y="1193800"/>
            <a:ext cx="40132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Partner with IWU</a:t>
            </a:r>
            <a:pPr indent="0" marL="0">
              <a:lnSpc>
                <a:spcPct val="130000"/>
              </a:lnSpc>
              <a:buNone/>
            </a:pPr>
            <a:endParaRPr lang="en-US" sz="1600" dirty="0"/>
          </a:p>
          <a:p>
            <a:pPr algn="l"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 problem into solution</a:t>
            </a:r>
            <a:pPr indent="0" marL="0">
              <a:lnSpc>
                <a:spcPct val="130000"/>
              </a:lnSpc>
              <a:buNone/>
            </a:pPr>
            <a:endParaRPr lang="en-US" sz="1600" dirty="0"/>
          </a:p>
          <a:p>
            <a:pPr algn="l"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Cut costs &amp; generate revenue</a:t>
            </a:r>
            <a:pPr indent="0" marL="0">
              <a:lnSpc>
                <a:spcPct val="130000"/>
              </a:lnSpc>
              <a:buNone/>
            </a:pPr>
            <a:endParaRPr lang="en-US" sz="1600" dirty="0"/>
          </a:p>
          <a:p>
            <a:pPr algn="l"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Become a pioneer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2209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My Four Asks Today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219200" y="3124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4" name="Text 12"/>
          <p:cNvSpPr/>
          <p:nvPr/>
        </p:nvSpPr>
        <p:spPr>
          <a:xfrm>
            <a:off x="1436291" y="3225800"/>
            <a:ext cx="685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032000" y="3251200"/>
            <a:ext cx="389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Acknowledge IWU model viability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99200" y="3124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7" name="Text 15"/>
          <p:cNvSpPr/>
          <p:nvPr/>
        </p:nvSpPr>
        <p:spPr>
          <a:xfrm>
            <a:off x="6516291" y="3225800"/>
            <a:ext cx="685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112000" y="3251200"/>
            <a:ext cx="369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 to partnership meeting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219200" y="4038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0" name="Text 18"/>
          <p:cNvSpPr/>
          <p:nvPr/>
        </p:nvSpPr>
        <p:spPr>
          <a:xfrm>
            <a:off x="1436291" y="4140200"/>
            <a:ext cx="685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032000" y="4165600"/>
            <a:ext cx="353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Appoint project lead for study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299200" y="4038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3" name="Text 21"/>
          <p:cNvSpPr/>
          <p:nvPr/>
        </p:nvSpPr>
        <p:spPr>
          <a:xfrm>
            <a:off x="6516291" y="4140200"/>
            <a:ext cx="685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4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112000" y="4165600"/>
            <a:ext cx="289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 interim support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254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Reframe: Liability to Asset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65200" y="965200"/>
            <a:ext cx="1026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narrative shifts from a bankrupt, homeless individual with alleged capacity issues... 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867400" y="17272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201692" y="598408"/>
                </a:moveTo>
                <a:cubicBezTo>
                  <a:pt x="216575" y="613291"/>
                  <a:pt x="240744" y="613291"/>
                  <a:pt x="255627" y="598408"/>
                </a:cubicBezTo>
                <a:lnTo>
                  <a:pt x="446127" y="407908"/>
                </a:lnTo>
                <a:cubicBezTo>
                  <a:pt x="461010" y="393025"/>
                  <a:pt x="461010" y="368856"/>
                  <a:pt x="446127" y="353973"/>
                </a:cubicBezTo>
                <a:cubicBezTo>
                  <a:pt x="431244" y="339090"/>
                  <a:pt x="407075" y="339090"/>
                  <a:pt x="392192" y="353973"/>
                </a:cubicBezTo>
                <a:lnTo>
                  <a:pt x="266700" y="479465"/>
                </a:lnTo>
                <a:lnTo>
                  <a:pt x="266700" y="38100"/>
                </a:lnTo>
                <a:cubicBezTo>
                  <a:pt x="266700" y="17026"/>
                  <a:pt x="249674" y="0"/>
                  <a:pt x="228600" y="0"/>
                </a:cubicBezTo>
                <a:cubicBezTo>
                  <a:pt x="207526" y="0"/>
                  <a:pt x="190500" y="17026"/>
                  <a:pt x="190500" y="38100"/>
                </a:cubicBezTo>
                <a:lnTo>
                  <a:pt x="190500" y="479465"/>
                </a:lnTo>
                <a:lnTo>
                  <a:pt x="65008" y="353973"/>
                </a:lnTo>
                <a:cubicBezTo>
                  <a:pt x="50125" y="339090"/>
                  <a:pt x="25956" y="339090"/>
                  <a:pt x="11073" y="353973"/>
                </a:cubicBezTo>
                <a:cubicBezTo>
                  <a:pt x="-3810" y="368856"/>
                  <a:pt x="-3810" y="393025"/>
                  <a:pt x="11073" y="407908"/>
                </a:cubicBezTo>
                <a:lnTo>
                  <a:pt x="201573" y="598408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5" name="Text 13"/>
          <p:cNvSpPr/>
          <p:nvPr/>
        </p:nvSpPr>
        <p:spPr>
          <a:xfrm>
            <a:off x="1219200" y="2749550"/>
            <a:ext cx="975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...to a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8BBEA"/>
                </a:solidFill>
                <a:highlight>
                  <a:srgbClr val="A8BBEA">
                    <a:alpha val="3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resilient constitutional architect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building a self-sustaining solution to systemic crises. </a:t>
            </a:r>
            <a:endParaRPr lang="en-US" sz="1600" dirty="0"/>
          </a:p>
        </p:txBody>
      </p:sp>
      <p:pic>
        <p:nvPicPr>
          <p:cNvPr id="16" name="Image 0" descr="https://kimi-img.moonshot.cn/pub/slides/25-10-29-05:45:08-d40jip7kgnuqfskhiqj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189" y="0"/>
            <a:ext cx="9703621" cy="6858000"/>
          </a:xfrm>
          <a:prstGeom prst="rect">
            <a:avLst/>
          </a:prstGeom>
        </p:spPr>
      </p:pic>
      <p:pic>
        <p:nvPicPr>
          <p:cNvPr id="17" name="Image 1" descr="https://kimi-img.moonshot.cn/pub/slides/25-10-29-05:45:14-d40jiqhb9p57jqjr5qg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89" y="0"/>
            <a:ext cx="9703621" cy="6858000"/>
          </a:xfrm>
          <a:prstGeom prst="rect">
            <a:avLst/>
          </a:prstGeom>
        </p:spPr>
      </p:pic>
      <p:pic>
        <p:nvPicPr>
          <p:cNvPr id="18" name="Image 2" descr="https://kimi-img.moonshot.cn/pub/slides/25-10-29-05:45:19-d40jirpnu95bkl1mu5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50" y="0"/>
            <a:ext cx="9708901" cy="6858000"/>
          </a:xfrm>
          <a:prstGeom prst="rect">
            <a:avLst/>
          </a:prstGeom>
        </p:spPr>
      </p:pic>
      <p:pic>
        <p:nvPicPr>
          <p:cNvPr id="19" name="Image 3" descr="https://kimi-img.moonshot.cn/pub/slides/25-10-29-05:45:23-d40jisvahd89e2ms0eu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189" y="0"/>
            <a:ext cx="9703621" cy="6858000"/>
          </a:xfrm>
          <a:prstGeom prst="rect">
            <a:avLst/>
          </a:prstGeom>
        </p:spPr>
      </p:pic>
      <p:pic>
        <p:nvPicPr>
          <p:cNvPr id="20" name="Image 4" descr="https://kimi-img.moonshot.cn/pub/slides/25-10-29-05:45:30-d40jiulgsoa4e5hpbuc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284" y="0"/>
            <a:ext cx="9701432" cy="6858000"/>
          </a:xfrm>
          <a:prstGeom prst="rect">
            <a:avLst/>
          </a:prstGeom>
        </p:spPr>
      </p:pic>
      <p:pic>
        <p:nvPicPr>
          <p:cNvPr id="21" name="Image 5" descr="https://kimi-img.moonshot.cn/pub/slides/25-10-29-05:45:38-d40jj0if7carbtdvtlq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189" y="0"/>
            <a:ext cx="9703621" cy="6858000"/>
          </a:xfrm>
          <a:prstGeom prst="rect">
            <a:avLst/>
          </a:prstGeom>
        </p:spPr>
      </p:pic>
      <p:pic>
        <p:nvPicPr>
          <p:cNvPr id="22" name="Image 6" descr="https://kimi-img.moonshot.cn/pub/slides/25-10-29-05:45:43-d40jj1uqvl7ftib1ard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189" y="0"/>
            <a:ext cx="9703621" cy="6858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4000" y="2540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Bankruptcy as Chapter 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54000" y="965200"/>
            <a:ext cx="54356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bankruptcy is not the end of the story. It is 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A8BBEA"/>
                </a:solidFill>
                <a:highlight>
                  <a:srgbClr val="A8BBEA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Chapter 1 of the IWU constitution 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It clears the old debts of a failing personal system, allowing the corporate entity (OBINexus IWU) to rise, funded by new, aligned investment.</a:t>
            </a:r>
            <a:endParaRPr lang="en-US" sz="1600" dirty="0"/>
          </a:p>
        </p:txBody>
      </p:sp>
      <p:pic>
        <p:nvPicPr>
          <p:cNvPr id="14" name="Image 0" descr="https://kimi-img.moonshot.cn/pub/slides/25-10-29-05:45:36-d40jj01b9p57jqjr5qo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67360" y="3626731"/>
            <a:ext cx="10782822" cy="2592392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254000" y="2489200"/>
            <a:ext cx="54356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£60,000 sought for Cambridge is framed as an essential investment in the intellect driving this solution. </a:t>
            </a:r>
            <a:endParaRPr lang="en-US" sz="1600" dirty="0"/>
          </a:p>
        </p:txBody>
      </p:sp>
      <p:pic>
        <p:nvPicPr>
          <p:cNvPr id="16" name="Image 1" descr="https://kimi-web-img.moonshot.cn/img/png.pngtree.com/993ce0f6475c9b271149bc739f8a5e7247ee2c83.png">    </p:cNvPr>
          <p:cNvPicPr>
            <a:picLocks noChangeAspect="1"/>
          </p:cNvPicPr>
          <p:nvPr/>
        </p:nvPicPr>
        <p:blipFill>
          <a:blip r:embed="rId2"/>
          <a:srcRect l="4000" r="4000" t="0" b="0"/>
          <a:stretch/>
        </p:blipFill>
        <p:spPr>
          <a:xfrm>
            <a:off x="8493673" y="0"/>
            <a:ext cx="2891258" cy="3142671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A602FF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3594274" y="410210"/>
            <a:ext cx="12192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60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Universal Principle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818024" y="1371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When X fails, Build Y.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175244" y="2646384"/>
            <a:ext cx="8362863" cy="21781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is not just my story. It's a blueprint for anyone facing systemic civil collapse. It applies to housing, care, education, and entrepreneurship. Identify your broken system, then build its replacement.</a:t>
            </a:r>
            <a:endParaRPr lang="en-US" sz="1600" dirty="0"/>
          </a:p>
        </p:txBody>
      </p:sp>
      <p:pic>
        <p:nvPicPr>
          <p:cNvPr id="15" name="Image 0" descr="https://kimi-img.moonshot.cn/pub/slides/25-10-29-05:47:41-d40jjvcbcdrutdfi4iu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-203200"/>
            <a:ext cx="4071938" cy="4064000"/>
          </a:xfrm>
          <a:prstGeom prst="rect">
            <a:avLst/>
          </a:prstGeom>
        </p:spPr>
      </p:pic>
      <p:pic>
        <p:nvPicPr>
          <p:cNvPr id="16" name="Image 1" descr="https://kimi-img.moonshot.cn/pub/slides/25-10-29-05:47:46-d40jk0ituj31tb2ph3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3867" y="3585810"/>
            <a:ext cx="2992155" cy="2992155"/>
          </a:xfrm>
          <a:prstGeom prst="rect">
            <a:avLst/>
          </a:prstGeom>
        </p:spPr>
      </p:pic>
      <p:pic>
        <p:nvPicPr>
          <p:cNvPr id="17" name="Image 2" descr="https://kimi-img.moonshot.cn/pub/slides/25-10-29-05:47:50-d40jk1m6s4t5b9s4qjr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05" y="1011216"/>
            <a:ext cx="1635168" cy="1635168"/>
          </a:xfrm>
          <a:prstGeom prst="rect">
            <a:avLst/>
          </a:prstGeom>
        </p:spPr>
      </p:pic>
      <p:pic>
        <p:nvPicPr>
          <p:cNvPr id="18" name="Image 3" descr="https://kimi-img.moonshot.cn/pub/slides/25-10-29-05:47:54-d40jk2ituj31tb2ph33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885" y="6508820"/>
            <a:ext cx="1165790" cy="1165790"/>
          </a:xfrm>
          <a:prstGeom prst="rect">
            <a:avLst/>
          </a:prstGeom>
        </p:spPr>
      </p:pic>
      <p:pic>
        <p:nvPicPr>
          <p:cNvPr id="19" name="Image 4" descr="https://kimi-img.moonshot.cn/pub/slides/25-10-29-05:47:59-d40jk3s5rbs1mb5n2ab0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963129" y="2969625"/>
            <a:ext cx="3709792" cy="3709792"/>
          </a:xfrm>
          <a:prstGeom prst="rect">
            <a:avLst/>
          </a:prstGeom>
        </p:spPr>
      </p:pic>
      <p:pic>
        <p:nvPicPr>
          <p:cNvPr id="20" name="Image 5" descr="https://kimi-img.moonshot.cn/pub/slides/25-10-29-05:48:02-d40jk4mlv3k6shef8h20.sv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8568" y="1484856"/>
            <a:ext cx="1905000" cy="1905000"/>
          </a:xfrm>
          <a:prstGeom prst="rect">
            <a:avLst/>
          </a:prstGeom>
        </p:spPr>
      </p:pic>
      <p:pic>
        <p:nvPicPr>
          <p:cNvPr id="21" name="Image 6" descr="https://kimi-img.moonshot.cn/pub/slides/25-10-29-05:47:41-d40jjvcbcdrutdfi4iug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204" y="1484856"/>
            <a:ext cx="4071938" cy="4064000"/>
          </a:xfrm>
          <a:prstGeom prst="rect">
            <a:avLst/>
          </a:prstGeom>
        </p:spPr>
      </p:pic>
      <p:pic>
        <p:nvPicPr>
          <p:cNvPr id="22" name="Image 7" descr="https://kimi-img.moonshot.cn/pub/slides/25-10-29-05:47:59-d40jk3s5rbs1mb5n2ab0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9057518" y="3699822"/>
            <a:ext cx="3709792" cy="3709792"/>
          </a:xfrm>
          <a:prstGeom prst="rect">
            <a:avLst/>
          </a:prstGeom>
        </p:spPr>
      </p:pic>
      <p:pic>
        <p:nvPicPr>
          <p:cNvPr id="23" name="Image 8" descr="https://kimi-img.moonshot.cn/pub/slides/25-10-29-05:48:02-d40jk4mlv3k6shef8h20.sv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5568" y="1611856"/>
            <a:ext cx="1905000" cy="1905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25-10-29-06:11:02-d40jutgpe77vh1m1qu6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864" y="1410335"/>
            <a:ext cx="5718847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1993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Civil Uprising Backup &amp; Framework - Civil Collapsing Mit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web-img.moonshot.cn/img/img.freepik.com/7850325fef5ed11bfe4a483a727e7be95d3f5f8a.jpg">    </p:cNvPr>
          <p:cNvPicPr>
            <a:picLocks noChangeAspect="1"/>
          </p:cNvPicPr>
          <p:nvPr/>
        </p:nvPicPr>
        <p:blipFill>
          <a:blip r:embed="rId1"/>
          <a:srcRect l="24208" r="24208" t="0" b="0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0"/>
            </a:avLst>
          </a:prstGeom>
        </p:spPr>
      </p:pic>
      <p:sp>
        <p:nvSpPr>
          <p:cNvPr id="13" name="Text 10"/>
          <p:cNvSpPr/>
          <p:nvPr/>
        </p:nvSpPr>
        <p:spPr>
          <a:xfrm>
            <a:off x="6502400" y="2540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Conclusion: A Partnership Offer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02400" y="1473200"/>
            <a:ext cx="5435600" cy="132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I am not asking for a handout. I am offering a partnership. I am not presenting a problem, but a tested blueprint. The question is not about my capacity, but about the system's capacity to recognize innovation. 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25-10-29-05:32:08-d40jcm2tuj31tb2pgo6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956" y="1410335"/>
            <a:ext cx="6062663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Failures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955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Contact &amp; Next Steps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0" y="26670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next steps await stakeholder response within seven days.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600575" y="3498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1" y="28575"/>
                </a:moveTo>
                <a:cubicBezTo>
                  <a:pt x="9599" y="28575"/>
                  <a:pt x="0" y="38174"/>
                  <a:pt x="0" y="50006"/>
                </a:cubicBezTo>
                <a:cubicBezTo>
                  <a:pt x="0" y="56748"/>
                  <a:pt x="3170" y="63088"/>
                  <a:pt x="8573" y="67151"/>
                </a:cubicBezTo>
                <a:lnTo>
                  <a:pt x="101441" y="136803"/>
                </a:lnTo>
                <a:cubicBezTo>
                  <a:pt x="109076" y="142518"/>
                  <a:pt x="119524" y="142518"/>
                  <a:pt x="127159" y="136803"/>
                </a:cubicBezTo>
                <a:lnTo>
                  <a:pt x="220028" y="67151"/>
                </a:lnTo>
                <a:cubicBezTo>
                  <a:pt x="225430" y="63088"/>
                  <a:pt x="228600" y="56748"/>
                  <a:pt x="228600" y="50006"/>
                </a:cubicBezTo>
                <a:cubicBezTo>
                  <a:pt x="228600" y="38174"/>
                  <a:pt x="219001" y="28575"/>
                  <a:pt x="207169" y="28575"/>
                </a:cubicBezTo>
                <a:lnTo>
                  <a:pt x="21431" y="28575"/>
                </a:lnTo>
                <a:close/>
                <a:moveTo>
                  <a:pt x="0" y="87511"/>
                </a:moveTo>
                <a:lnTo>
                  <a:pt x="0" y="171450"/>
                </a:lnTo>
                <a:cubicBezTo>
                  <a:pt x="0" y="187211"/>
                  <a:pt x="12814" y="200025"/>
                  <a:pt x="28575" y="200025"/>
                </a:cubicBezTo>
                <a:lnTo>
                  <a:pt x="200025" y="200025"/>
                </a:lnTo>
                <a:cubicBezTo>
                  <a:pt x="215786" y="200025"/>
                  <a:pt x="228600" y="187211"/>
                  <a:pt x="228600" y="171450"/>
                </a:cubicBezTo>
                <a:lnTo>
                  <a:pt x="228600" y="87511"/>
                </a:lnTo>
                <a:lnTo>
                  <a:pt x="140018" y="153948"/>
                </a:lnTo>
                <a:cubicBezTo>
                  <a:pt x="124792" y="165378"/>
                  <a:pt x="103808" y="165378"/>
                  <a:pt x="88583" y="153948"/>
                </a:cubicBezTo>
                <a:lnTo>
                  <a:pt x="0" y="87511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5" name="Text 13"/>
          <p:cNvSpPr/>
          <p:nvPr/>
        </p:nvSpPr>
        <p:spPr>
          <a:xfrm>
            <a:off x="698500" y="3429000"/>
            <a:ext cx="11239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okpalan@protonmail.com/ obinexus@tuta.com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619327" y="40576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7644" y="177433"/>
                </a:moveTo>
                <a:cubicBezTo>
                  <a:pt x="77644" y="178326"/>
                  <a:pt x="76617" y="179040"/>
                  <a:pt x="75322" y="179040"/>
                </a:cubicBezTo>
                <a:cubicBezTo>
                  <a:pt x="73849" y="179174"/>
                  <a:pt x="72822" y="178460"/>
                  <a:pt x="72822" y="177433"/>
                </a:cubicBezTo>
                <a:cubicBezTo>
                  <a:pt x="72822" y="176540"/>
                  <a:pt x="73849" y="175826"/>
                  <a:pt x="75143" y="175826"/>
                </a:cubicBezTo>
                <a:cubicBezTo>
                  <a:pt x="76483" y="175692"/>
                  <a:pt x="77644" y="176406"/>
                  <a:pt x="77644" y="177433"/>
                </a:cubicBezTo>
                <a:close/>
                <a:moveTo>
                  <a:pt x="63758" y="175424"/>
                </a:moveTo>
                <a:cubicBezTo>
                  <a:pt x="63445" y="176317"/>
                  <a:pt x="64338" y="177344"/>
                  <a:pt x="65678" y="177611"/>
                </a:cubicBezTo>
                <a:cubicBezTo>
                  <a:pt x="66839" y="178058"/>
                  <a:pt x="68178" y="177611"/>
                  <a:pt x="68446" y="176719"/>
                </a:cubicBezTo>
                <a:cubicBezTo>
                  <a:pt x="68714" y="175826"/>
                  <a:pt x="67866" y="174799"/>
                  <a:pt x="66526" y="174397"/>
                </a:cubicBezTo>
                <a:cubicBezTo>
                  <a:pt x="65365" y="174084"/>
                  <a:pt x="64071" y="174531"/>
                  <a:pt x="63758" y="175424"/>
                </a:cubicBezTo>
                <a:close/>
                <a:moveTo>
                  <a:pt x="83493" y="174665"/>
                </a:moveTo>
                <a:cubicBezTo>
                  <a:pt x="82198" y="174977"/>
                  <a:pt x="81305" y="175826"/>
                  <a:pt x="81439" y="176852"/>
                </a:cubicBezTo>
                <a:cubicBezTo>
                  <a:pt x="81573" y="177745"/>
                  <a:pt x="82734" y="178326"/>
                  <a:pt x="84073" y="178013"/>
                </a:cubicBezTo>
                <a:cubicBezTo>
                  <a:pt x="85368" y="177701"/>
                  <a:pt x="86261" y="176852"/>
                  <a:pt x="86127" y="175959"/>
                </a:cubicBezTo>
                <a:cubicBezTo>
                  <a:pt x="85993" y="175111"/>
                  <a:pt x="84787" y="174531"/>
                  <a:pt x="83493" y="174665"/>
                </a:cubicBezTo>
                <a:close/>
                <a:moveTo>
                  <a:pt x="112871" y="3572"/>
                </a:moveTo>
                <a:cubicBezTo>
                  <a:pt x="50944" y="3572"/>
                  <a:pt x="3572" y="50587"/>
                  <a:pt x="3572" y="112514"/>
                </a:cubicBezTo>
                <a:cubicBezTo>
                  <a:pt x="3572" y="162029"/>
                  <a:pt x="34736" y="204401"/>
                  <a:pt x="79251" y="219313"/>
                </a:cubicBezTo>
                <a:cubicBezTo>
                  <a:pt x="84966" y="220340"/>
                  <a:pt x="86975" y="216813"/>
                  <a:pt x="86975" y="213911"/>
                </a:cubicBezTo>
                <a:cubicBezTo>
                  <a:pt x="86975" y="211142"/>
                  <a:pt x="86841" y="195873"/>
                  <a:pt x="86841" y="186497"/>
                </a:cubicBezTo>
                <a:cubicBezTo>
                  <a:pt x="86841" y="186497"/>
                  <a:pt x="55587" y="193194"/>
                  <a:pt x="49024" y="173191"/>
                </a:cubicBezTo>
                <a:cubicBezTo>
                  <a:pt x="49024" y="173191"/>
                  <a:pt x="43934" y="160199"/>
                  <a:pt x="36612" y="156850"/>
                </a:cubicBezTo>
                <a:cubicBezTo>
                  <a:pt x="36612" y="156850"/>
                  <a:pt x="26387" y="149840"/>
                  <a:pt x="37326" y="149974"/>
                </a:cubicBezTo>
                <a:cubicBezTo>
                  <a:pt x="37326" y="149974"/>
                  <a:pt x="48444" y="150867"/>
                  <a:pt x="54560" y="161493"/>
                </a:cubicBezTo>
                <a:cubicBezTo>
                  <a:pt x="64338" y="178728"/>
                  <a:pt x="80724" y="173772"/>
                  <a:pt x="87109" y="170825"/>
                </a:cubicBezTo>
                <a:cubicBezTo>
                  <a:pt x="88136" y="163681"/>
                  <a:pt x="91038" y="158725"/>
                  <a:pt x="94253" y="155778"/>
                </a:cubicBezTo>
                <a:cubicBezTo>
                  <a:pt x="69294" y="153010"/>
                  <a:pt x="44113" y="149394"/>
                  <a:pt x="44113" y="106442"/>
                </a:cubicBezTo>
                <a:cubicBezTo>
                  <a:pt x="44113" y="94164"/>
                  <a:pt x="47506" y="88002"/>
                  <a:pt x="54650" y="80144"/>
                </a:cubicBezTo>
                <a:cubicBezTo>
                  <a:pt x="53489" y="77242"/>
                  <a:pt x="49694" y="65276"/>
                  <a:pt x="55811" y="49828"/>
                </a:cubicBezTo>
                <a:cubicBezTo>
                  <a:pt x="65142" y="46926"/>
                  <a:pt x="86618" y="61883"/>
                  <a:pt x="86618" y="61883"/>
                </a:cubicBezTo>
                <a:cubicBezTo>
                  <a:pt x="95548" y="59382"/>
                  <a:pt x="105147" y="58088"/>
                  <a:pt x="114657" y="58088"/>
                </a:cubicBezTo>
                <a:cubicBezTo>
                  <a:pt x="124167" y="58088"/>
                  <a:pt x="133767" y="59382"/>
                  <a:pt x="142696" y="61883"/>
                </a:cubicBezTo>
                <a:cubicBezTo>
                  <a:pt x="142696" y="61883"/>
                  <a:pt x="164172" y="46881"/>
                  <a:pt x="173504" y="49828"/>
                </a:cubicBezTo>
                <a:cubicBezTo>
                  <a:pt x="179621" y="65321"/>
                  <a:pt x="175826" y="77242"/>
                  <a:pt x="174665" y="80144"/>
                </a:cubicBezTo>
                <a:cubicBezTo>
                  <a:pt x="181808" y="88047"/>
                  <a:pt x="186184" y="94208"/>
                  <a:pt x="186184" y="106442"/>
                </a:cubicBezTo>
                <a:cubicBezTo>
                  <a:pt x="186184" y="149528"/>
                  <a:pt x="159886" y="152966"/>
                  <a:pt x="134928" y="155778"/>
                </a:cubicBezTo>
                <a:cubicBezTo>
                  <a:pt x="139035" y="159306"/>
                  <a:pt x="142518" y="166003"/>
                  <a:pt x="142518" y="176495"/>
                </a:cubicBezTo>
                <a:cubicBezTo>
                  <a:pt x="142518" y="191542"/>
                  <a:pt x="142384" y="210160"/>
                  <a:pt x="142384" y="213821"/>
                </a:cubicBezTo>
                <a:cubicBezTo>
                  <a:pt x="142384" y="216724"/>
                  <a:pt x="144438" y="220251"/>
                  <a:pt x="150108" y="219224"/>
                </a:cubicBezTo>
                <a:cubicBezTo>
                  <a:pt x="194756" y="204401"/>
                  <a:pt x="225028" y="162029"/>
                  <a:pt x="225028" y="112514"/>
                </a:cubicBezTo>
                <a:cubicBezTo>
                  <a:pt x="225028" y="50587"/>
                  <a:pt x="174799" y="3572"/>
                  <a:pt x="112871" y="3572"/>
                </a:cubicBezTo>
                <a:close/>
                <a:moveTo>
                  <a:pt x="46970" y="157564"/>
                </a:moveTo>
                <a:cubicBezTo>
                  <a:pt x="46390" y="158011"/>
                  <a:pt x="46524" y="159038"/>
                  <a:pt x="47283" y="159886"/>
                </a:cubicBezTo>
                <a:cubicBezTo>
                  <a:pt x="47997" y="160600"/>
                  <a:pt x="49024" y="160913"/>
                  <a:pt x="49604" y="160333"/>
                </a:cubicBezTo>
                <a:cubicBezTo>
                  <a:pt x="50185" y="159886"/>
                  <a:pt x="50051" y="158859"/>
                  <a:pt x="49292" y="158011"/>
                </a:cubicBezTo>
                <a:cubicBezTo>
                  <a:pt x="48578" y="157296"/>
                  <a:pt x="47551" y="156984"/>
                  <a:pt x="46970" y="157564"/>
                </a:cubicBezTo>
                <a:close/>
                <a:moveTo>
                  <a:pt x="42148" y="153948"/>
                </a:moveTo>
                <a:cubicBezTo>
                  <a:pt x="41836" y="154528"/>
                  <a:pt x="42282" y="155243"/>
                  <a:pt x="43175" y="155689"/>
                </a:cubicBezTo>
                <a:cubicBezTo>
                  <a:pt x="43889" y="156136"/>
                  <a:pt x="44782" y="156002"/>
                  <a:pt x="45095" y="155377"/>
                </a:cubicBezTo>
                <a:cubicBezTo>
                  <a:pt x="45407" y="154796"/>
                  <a:pt x="44961" y="154082"/>
                  <a:pt x="44068" y="153635"/>
                </a:cubicBezTo>
                <a:cubicBezTo>
                  <a:pt x="43175" y="153367"/>
                  <a:pt x="42461" y="153501"/>
                  <a:pt x="42148" y="153948"/>
                </a:cubicBezTo>
                <a:close/>
                <a:moveTo>
                  <a:pt x="56614" y="169843"/>
                </a:moveTo>
                <a:cubicBezTo>
                  <a:pt x="55900" y="170423"/>
                  <a:pt x="56168" y="171763"/>
                  <a:pt x="57195" y="172611"/>
                </a:cubicBezTo>
                <a:cubicBezTo>
                  <a:pt x="58222" y="173638"/>
                  <a:pt x="59516" y="173772"/>
                  <a:pt x="60097" y="173057"/>
                </a:cubicBezTo>
                <a:cubicBezTo>
                  <a:pt x="60677" y="172477"/>
                  <a:pt x="60409" y="171137"/>
                  <a:pt x="59516" y="170289"/>
                </a:cubicBezTo>
                <a:cubicBezTo>
                  <a:pt x="58534" y="169262"/>
                  <a:pt x="57195" y="169128"/>
                  <a:pt x="56614" y="169843"/>
                </a:cubicBezTo>
                <a:close/>
                <a:moveTo>
                  <a:pt x="51524" y="163279"/>
                </a:moveTo>
                <a:cubicBezTo>
                  <a:pt x="50810" y="163726"/>
                  <a:pt x="50810" y="164887"/>
                  <a:pt x="51524" y="165914"/>
                </a:cubicBezTo>
                <a:cubicBezTo>
                  <a:pt x="52239" y="166941"/>
                  <a:pt x="53444" y="167387"/>
                  <a:pt x="54025" y="166941"/>
                </a:cubicBezTo>
                <a:cubicBezTo>
                  <a:pt x="54739" y="166360"/>
                  <a:pt x="54739" y="165199"/>
                  <a:pt x="54025" y="164172"/>
                </a:cubicBezTo>
                <a:cubicBezTo>
                  <a:pt x="53400" y="163145"/>
                  <a:pt x="52239" y="162699"/>
                  <a:pt x="51524" y="163279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7" name="Text 15"/>
          <p:cNvSpPr/>
          <p:nvPr/>
        </p:nvSpPr>
        <p:spPr>
          <a:xfrm>
            <a:off x="698500" y="3987800"/>
            <a:ext cx="11239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github.com/obinexus/{iwu,civiluprising-initiatives,oha,bankruptcy}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651871" y="46164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45432" y="55409"/>
                </a:moveTo>
                <a:cubicBezTo>
                  <a:pt x="242664" y="44827"/>
                  <a:pt x="234360" y="36522"/>
                  <a:pt x="223867" y="33710"/>
                </a:cubicBezTo>
                <a:cubicBezTo>
                  <a:pt x="204892" y="28575"/>
                  <a:pt x="128632" y="28575"/>
                  <a:pt x="128632" y="28575"/>
                </a:cubicBezTo>
                <a:cubicBezTo>
                  <a:pt x="128632" y="28575"/>
                  <a:pt x="52373" y="28575"/>
                  <a:pt x="33352" y="33710"/>
                </a:cubicBezTo>
                <a:cubicBezTo>
                  <a:pt x="22860" y="36522"/>
                  <a:pt x="14600" y="44827"/>
                  <a:pt x="11787" y="55409"/>
                </a:cubicBezTo>
                <a:cubicBezTo>
                  <a:pt x="6697" y="74563"/>
                  <a:pt x="6697" y="114479"/>
                  <a:pt x="6697" y="114479"/>
                </a:cubicBezTo>
                <a:cubicBezTo>
                  <a:pt x="6697" y="114479"/>
                  <a:pt x="6697" y="154394"/>
                  <a:pt x="11787" y="173548"/>
                </a:cubicBezTo>
                <a:cubicBezTo>
                  <a:pt x="14600" y="184086"/>
                  <a:pt x="22860" y="192078"/>
                  <a:pt x="33352" y="194890"/>
                </a:cubicBezTo>
                <a:cubicBezTo>
                  <a:pt x="52373" y="200025"/>
                  <a:pt x="128632" y="200025"/>
                  <a:pt x="128632" y="200025"/>
                </a:cubicBezTo>
                <a:cubicBezTo>
                  <a:pt x="128632" y="200025"/>
                  <a:pt x="204892" y="200025"/>
                  <a:pt x="223912" y="194890"/>
                </a:cubicBezTo>
                <a:cubicBezTo>
                  <a:pt x="234404" y="192078"/>
                  <a:pt x="242664" y="184086"/>
                  <a:pt x="245477" y="173548"/>
                </a:cubicBezTo>
                <a:cubicBezTo>
                  <a:pt x="250567" y="154394"/>
                  <a:pt x="250567" y="114479"/>
                  <a:pt x="250567" y="114479"/>
                </a:cubicBezTo>
                <a:cubicBezTo>
                  <a:pt x="250567" y="114479"/>
                  <a:pt x="250567" y="74563"/>
                  <a:pt x="245477" y="55409"/>
                </a:cubicBezTo>
                <a:close/>
                <a:moveTo>
                  <a:pt x="103674" y="150733"/>
                </a:moveTo>
                <a:lnTo>
                  <a:pt x="103674" y="78224"/>
                </a:lnTo>
                <a:lnTo>
                  <a:pt x="167387" y="114479"/>
                </a:lnTo>
                <a:lnTo>
                  <a:pt x="103674" y="150733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9" name="Text 17"/>
          <p:cNvSpPr/>
          <p:nvPr/>
        </p:nvSpPr>
        <p:spPr>
          <a:xfrm>
            <a:off x="698500" y="4546600"/>
            <a:ext cx="11239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YouTube: OBINexus IWU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-78288" y="1331586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Civil Uprising  - Civil Collapse Mitigation Key Legal Touchpoints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4000" y="2692400"/>
            <a:ext cx="3759200" cy="812800"/>
          </a:xfrm>
          <a:custGeom>
            <a:avLst/>
            <a:gdLst/>
            <a:ahLst/>
            <a:cxnLst/>
            <a:rect l="l" t="t" r="r" b="b"/>
            <a:pathLst>
              <a:path w="3759200" h="8128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711200"/>
                </a:lnTo>
                <a:cubicBezTo>
                  <a:pt x="3759200" y="767275"/>
                  <a:pt x="3713675" y="812800"/>
                  <a:pt x="3657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52400" y="2844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Housing Act 1996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52400" y="31496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S.184, S.202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16400" y="2692400"/>
            <a:ext cx="3759200" cy="812800"/>
          </a:xfrm>
          <a:custGeom>
            <a:avLst/>
            <a:gdLst/>
            <a:ahLst/>
            <a:cxnLst/>
            <a:rect l="l" t="t" r="r" b="b"/>
            <a:pathLst>
              <a:path w="3759200" h="8128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711200"/>
                </a:lnTo>
                <a:cubicBezTo>
                  <a:pt x="3759200" y="767275"/>
                  <a:pt x="3713675" y="812800"/>
                  <a:pt x="3657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4114800" y="2844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Care Act 2014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114800" y="31496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Care &amp; Support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178800" y="2692400"/>
            <a:ext cx="3759200" cy="812800"/>
          </a:xfrm>
          <a:custGeom>
            <a:avLst/>
            <a:gdLst/>
            <a:ahLst/>
            <a:cxnLst/>
            <a:rect l="l" t="t" r="r" b="b"/>
            <a:pathLst>
              <a:path w="3759200" h="8128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711200"/>
                </a:lnTo>
                <a:cubicBezTo>
                  <a:pt x="3759200" y="767275"/>
                  <a:pt x="3713675" y="812800"/>
                  <a:pt x="3657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077200" y="2844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Mental Capacity Act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077200" y="31496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IMCA Provisions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54000" y="3708400"/>
            <a:ext cx="3759200" cy="812800"/>
          </a:xfrm>
          <a:custGeom>
            <a:avLst/>
            <a:gdLst/>
            <a:ahLst/>
            <a:cxnLst/>
            <a:rect l="l" t="t" r="r" b="b"/>
            <a:pathLst>
              <a:path w="3759200" h="8128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711200"/>
                </a:lnTo>
                <a:cubicBezTo>
                  <a:pt x="3759200" y="767275"/>
                  <a:pt x="3713675" y="812800"/>
                  <a:pt x="3657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52400" y="3860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Insolvency Act 1986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52400" y="41656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Bankruptcy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216400" y="3708400"/>
            <a:ext cx="3759200" cy="812800"/>
          </a:xfrm>
          <a:custGeom>
            <a:avLst/>
            <a:gdLst/>
            <a:ahLst/>
            <a:cxnLst/>
            <a:rect l="l" t="t" r="r" b="b"/>
            <a:pathLst>
              <a:path w="3759200" h="8128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711200"/>
                </a:lnTo>
                <a:cubicBezTo>
                  <a:pt x="3759200" y="767275"/>
                  <a:pt x="3713675" y="812800"/>
                  <a:pt x="3657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4114800" y="3860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Equality Act 2010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114800" y="41656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Disability Rights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178800" y="3708400"/>
            <a:ext cx="3759200" cy="812800"/>
          </a:xfrm>
          <a:custGeom>
            <a:avLst/>
            <a:gdLst/>
            <a:ahLst/>
            <a:cxnLst/>
            <a:rect l="l" t="t" r="r" b="b"/>
            <a:pathLst>
              <a:path w="3759200" h="812800">
                <a:moveTo>
                  <a:pt x="101600" y="0"/>
                </a:moveTo>
                <a:lnTo>
                  <a:pt x="3657600" y="0"/>
                </a:lnTo>
                <a:cubicBezTo>
                  <a:pt x="3713675" y="0"/>
                  <a:pt x="3759200" y="45525"/>
                  <a:pt x="3759200" y="101600"/>
                </a:cubicBezTo>
                <a:lnTo>
                  <a:pt x="3759200" y="711200"/>
                </a:lnTo>
                <a:cubicBezTo>
                  <a:pt x="3759200" y="767275"/>
                  <a:pt x="3713675" y="812800"/>
                  <a:pt x="3657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8077200" y="3860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Rights Act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077200" y="41656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Articles 3, 8, 14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0" y="472440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statutes provide the legal backbone, framing every failure and legitimizing the construction of an alternative.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2108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Backup: When-X-Build-Y Quick Map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-254000" y="294005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Homelessness Assessment Fails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950817" y="2921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37304" y="165854"/>
                </a:moveTo>
                <a:cubicBezTo>
                  <a:pt x="344745" y="158413"/>
                  <a:pt x="344745" y="146328"/>
                  <a:pt x="337304" y="138886"/>
                </a:cubicBezTo>
                <a:lnTo>
                  <a:pt x="261104" y="62686"/>
                </a:lnTo>
                <a:cubicBezTo>
                  <a:pt x="253663" y="55245"/>
                  <a:pt x="241578" y="55245"/>
                  <a:pt x="234136" y="62686"/>
                </a:cubicBezTo>
                <a:cubicBezTo>
                  <a:pt x="226695" y="70128"/>
                  <a:pt x="226695" y="82213"/>
                  <a:pt x="234136" y="89654"/>
                </a:cubicBezTo>
                <a:lnTo>
                  <a:pt x="2778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77832" y="171450"/>
                </a:lnTo>
                <a:lnTo>
                  <a:pt x="234136" y="215146"/>
                </a:lnTo>
                <a:cubicBezTo>
                  <a:pt x="226695" y="222587"/>
                  <a:pt x="226695" y="234672"/>
                  <a:pt x="234136" y="242114"/>
                </a:cubicBezTo>
                <a:cubicBezTo>
                  <a:pt x="241578" y="249555"/>
                  <a:pt x="253663" y="249555"/>
                  <a:pt x="261104" y="242114"/>
                </a:cubicBezTo>
                <a:lnTo>
                  <a:pt x="337304" y="165914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5" name="Text 13"/>
          <p:cNvSpPr/>
          <p:nvPr/>
        </p:nvSpPr>
        <p:spPr>
          <a:xfrm>
            <a:off x="6095901" y="2940050"/>
            <a:ext cx="635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IWU Live-Work Community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-254000" y="343535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Social Care Support Fails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950817" y="34163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37304" y="165854"/>
                </a:moveTo>
                <a:cubicBezTo>
                  <a:pt x="344745" y="158413"/>
                  <a:pt x="344745" y="146328"/>
                  <a:pt x="337304" y="138886"/>
                </a:cubicBezTo>
                <a:lnTo>
                  <a:pt x="261104" y="62686"/>
                </a:lnTo>
                <a:cubicBezTo>
                  <a:pt x="253663" y="55245"/>
                  <a:pt x="241578" y="55245"/>
                  <a:pt x="234136" y="62686"/>
                </a:cubicBezTo>
                <a:cubicBezTo>
                  <a:pt x="226695" y="70128"/>
                  <a:pt x="226695" y="82213"/>
                  <a:pt x="234136" y="89654"/>
                </a:cubicBezTo>
                <a:lnTo>
                  <a:pt x="2778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77832" y="171450"/>
                </a:lnTo>
                <a:lnTo>
                  <a:pt x="234136" y="215146"/>
                </a:lnTo>
                <a:cubicBezTo>
                  <a:pt x="226695" y="222587"/>
                  <a:pt x="226695" y="234672"/>
                  <a:pt x="234136" y="242114"/>
                </a:cubicBezTo>
                <a:cubicBezTo>
                  <a:pt x="241578" y="249555"/>
                  <a:pt x="253663" y="249555"/>
                  <a:pt x="261104" y="242114"/>
                </a:cubicBezTo>
                <a:lnTo>
                  <a:pt x="337304" y="165914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8" name="Text 16"/>
          <p:cNvSpPr/>
          <p:nvPr/>
        </p:nvSpPr>
        <p:spPr>
          <a:xfrm>
            <a:off x="6095901" y="3435350"/>
            <a:ext cx="635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Persona Framework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-254000" y="393065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Neurotypical Workspace Fails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950817" y="3911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37304" y="165854"/>
                </a:moveTo>
                <a:cubicBezTo>
                  <a:pt x="344745" y="158413"/>
                  <a:pt x="344745" y="146328"/>
                  <a:pt x="337304" y="138886"/>
                </a:cubicBezTo>
                <a:lnTo>
                  <a:pt x="261104" y="62686"/>
                </a:lnTo>
                <a:cubicBezTo>
                  <a:pt x="253663" y="55245"/>
                  <a:pt x="241578" y="55245"/>
                  <a:pt x="234136" y="62686"/>
                </a:cubicBezTo>
                <a:cubicBezTo>
                  <a:pt x="226695" y="70128"/>
                  <a:pt x="226695" y="82213"/>
                  <a:pt x="234136" y="89654"/>
                </a:cubicBezTo>
                <a:lnTo>
                  <a:pt x="2778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77832" y="171450"/>
                </a:lnTo>
                <a:lnTo>
                  <a:pt x="234136" y="215146"/>
                </a:lnTo>
                <a:cubicBezTo>
                  <a:pt x="226695" y="222587"/>
                  <a:pt x="226695" y="234672"/>
                  <a:pt x="234136" y="242114"/>
                </a:cubicBezTo>
                <a:cubicBezTo>
                  <a:pt x="241578" y="249555"/>
                  <a:pt x="253663" y="249555"/>
                  <a:pt x="261104" y="242114"/>
                </a:cubicBezTo>
                <a:lnTo>
                  <a:pt x="337304" y="165914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1" name="Text 19"/>
          <p:cNvSpPr/>
          <p:nvPr/>
        </p:nvSpPr>
        <p:spPr>
          <a:xfrm>
            <a:off x="6095901" y="3930650"/>
            <a:ext cx="635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Seven-Senses Design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-254000" y="4425950"/>
            <a:ext cx="4203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8C9D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Personal Debt Fails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950817" y="44069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37304" y="165854"/>
                </a:moveTo>
                <a:cubicBezTo>
                  <a:pt x="344745" y="158413"/>
                  <a:pt x="344745" y="146328"/>
                  <a:pt x="337304" y="138886"/>
                </a:cubicBezTo>
                <a:lnTo>
                  <a:pt x="261104" y="62686"/>
                </a:lnTo>
                <a:cubicBezTo>
                  <a:pt x="253663" y="55245"/>
                  <a:pt x="241578" y="55245"/>
                  <a:pt x="234136" y="62686"/>
                </a:cubicBezTo>
                <a:cubicBezTo>
                  <a:pt x="226695" y="70128"/>
                  <a:pt x="226695" y="82213"/>
                  <a:pt x="234136" y="89654"/>
                </a:cubicBezTo>
                <a:lnTo>
                  <a:pt x="2778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77832" y="171450"/>
                </a:lnTo>
                <a:lnTo>
                  <a:pt x="234136" y="215146"/>
                </a:lnTo>
                <a:cubicBezTo>
                  <a:pt x="226695" y="222587"/>
                  <a:pt x="226695" y="234672"/>
                  <a:pt x="234136" y="242114"/>
                </a:cubicBezTo>
                <a:cubicBezTo>
                  <a:pt x="241578" y="249555"/>
                  <a:pt x="253663" y="249555"/>
                  <a:pt x="261104" y="242114"/>
                </a:cubicBezTo>
                <a:lnTo>
                  <a:pt x="337304" y="165914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4" name="Text 22"/>
          <p:cNvSpPr/>
          <p:nvPr/>
        </p:nvSpPr>
        <p:spPr>
          <a:xfrm>
            <a:off x="6095901" y="4425950"/>
            <a:ext cx="635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A8BB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Corporate Reset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web-img.moonshot.cn/img/uncharted101.com/22bf37218f4cf57d1552501b1ea520d7665519d8.jpg">    </p:cNvPr>
          <p:cNvPicPr>
            <a:picLocks noChangeAspect="1"/>
          </p:cNvPicPr>
          <p:nvPr/>
        </p:nvPicPr>
        <p:blipFill>
          <a:blip r:embed="rId1"/>
          <a:srcRect l="0" r="0" t="4348" b="4348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0"/>
            </a:avLst>
          </a:prstGeom>
        </p:spPr>
      </p:pic>
      <p:sp>
        <p:nvSpPr>
          <p:cNvPr id="13" name="Text 10"/>
          <p:cNvSpPr/>
          <p:nvPr/>
        </p:nvSpPr>
        <p:spPr>
          <a:xfrm>
            <a:off x="6502400" y="2540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Backup: Timeline to Cambridge 2026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02400" y="1473200"/>
            <a:ext cx="5435600" cy="165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One year remains until the PhD begins. OBINexus Tier 2 is suspended; open-source Tier 1 is active, and Sense is in development. All resources are funnelled into the open-source iteration to prove the model before the critical relocation in October 2026. 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768475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Backup: Open Source Commitment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19200" y="2479675"/>
            <a:ext cx="9753600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the next twelve months, there will be no directed business sales. The focus is solely on open-source repositories at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highlight>
                  <a:srgbClr val="5A6C8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obinexus.org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inviting global collaboration, transparent development, and community-driven iteration aligned with constitutional values. 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486400" y="3870325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19050" y="634365"/>
                </a:moveTo>
                <a:cubicBezTo>
                  <a:pt x="24527" y="310991"/>
                  <a:pt x="250984" y="80962"/>
                  <a:pt x="528161" y="43577"/>
                </a:cubicBezTo>
                <a:cubicBezTo>
                  <a:pt x="858679" y="-714"/>
                  <a:pt x="1136809" y="224076"/>
                  <a:pt x="1190149" y="522446"/>
                </a:cubicBezTo>
                <a:cubicBezTo>
                  <a:pt x="1240869" y="805339"/>
                  <a:pt x="1085374" y="1070134"/>
                  <a:pt x="829151" y="1174909"/>
                </a:cubicBezTo>
                <a:cubicBezTo>
                  <a:pt x="807006" y="1183958"/>
                  <a:pt x="794861" y="1178957"/>
                  <a:pt x="786289" y="1156573"/>
                </a:cubicBezTo>
                <a:cubicBezTo>
                  <a:pt x="743903" y="1046321"/>
                  <a:pt x="701516" y="936069"/>
                  <a:pt x="659130" y="825579"/>
                </a:cubicBezTo>
                <a:cubicBezTo>
                  <a:pt x="651748" y="806291"/>
                  <a:pt x="656749" y="794147"/>
                  <a:pt x="675799" y="785574"/>
                </a:cubicBezTo>
                <a:cubicBezTo>
                  <a:pt x="733425" y="759381"/>
                  <a:pt x="769382" y="715566"/>
                  <a:pt x="778907" y="652701"/>
                </a:cubicBezTo>
                <a:cubicBezTo>
                  <a:pt x="782479" y="629603"/>
                  <a:pt x="781288" y="606028"/>
                  <a:pt x="775335" y="583406"/>
                </a:cubicBezTo>
                <a:cubicBezTo>
                  <a:pt x="769382" y="560784"/>
                  <a:pt x="758904" y="539591"/>
                  <a:pt x="744617" y="521256"/>
                </a:cubicBezTo>
                <a:cubicBezTo>
                  <a:pt x="730329" y="502920"/>
                  <a:pt x="712232" y="487680"/>
                  <a:pt x="691753" y="476488"/>
                </a:cubicBezTo>
                <a:cubicBezTo>
                  <a:pt x="671274" y="465296"/>
                  <a:pt x="648653" y="458629"/>
                  <a:pt x="625316" y="456724"/>
                </a:cubicBezTo>
                <a:cubicBezTo>
                  <a:pt x="532448" y="448627"/>
                  <a:pt x="454343" y="513159"/>
                  <a:pt x="440769" y="598884"/>
                </a:cubicBezTo>
                <a:cubicBezTo>
                  <a:pt x="428387" y="677466"/>
                  <a:pt x="467201" y="750570"/>
                  <a:pt x="540544" y="783907"/>
                </a:cubicBezTo>
                <a:cubicBezTo>
                  <a:pt x="563404" y="794385"/>
                  <a:pt x="567928" y="804386"/>
                  <a:pt x="559118" y="827722"/>
                </a:cubicBezTo>
                <a:cubicBezTo>
                  <a:pt x="516493" y="938689"/>
                  <a:pt x="473869" y="1049655"/>
                  <a:pt x="431244" y="1160859"/>
                </a:cubicBezTo>
                <a:cubicBezTo>
                  <a:pt x="425053" y="1177290"/>
                  <a:pt x="411480" y="1183005"/>
                  <a:pt x="394335" y="1176337"/>
                </a:cubicBezTo>
                <a:cubicBezTo>
                  <a:pt x="269081" y="1127998"/>
                  <a:pt x="152876" y="1031081"/>
                  <a:pt x="82868" y="892969"/>
                </a:cubicBezTo>
                <a:cubicBezTo>
                  <a:pt x="23574" y="775811"/>
                  <a:pt x="22860" y="684133"/>
                  <a:pt x="19050" y="634127"/>
                </a:cubicBezTo>
                <a:close/>
                <a:moveTo>
                  <a:pt x="68818" y="629841"/>
                </a:moveTo>
                <a:cubicBezTo>
                  <a:pt x="69771" y="645557"/>
                  <a:pt x="70247" y="663893"/>
                  <a:pt x="71914" y="682466"/>
                </a:cubicBezTo>
                <a:cubicBezTo>
                  <a:pt x="86916" y="853678"/>
                  <a:pt x="190024" y="1024176"/>
                  <a:pt x="383858" y="1118473"/>
                </a:cubicBezTo>
                <a:cubicBezTo>
                  <a:pt x="391478" y="1122045"/>
                  <a:pt x="394335" y="1120378"/>
                  <a:pt x="397192" y="1112996"/>
                </a:cubicBezTo>
                <a:cubicBezTo>
                  <a:pt x="432673" y="1019889"/>
                  <a:pt x="468392" y="926783"/>
                  <a:pt x="504349" y="833676"/>
                </a:cubicBezTo>
                <a:cubicBezTo>
                  <a:pt x="507444" y="825818"/>
                  <a:pt x="505778" y="822246"/>
                  <a:pt x="498634" y="817721"/>
                </a:cubicBezTo>
                <a:cubicBezTo>
                  <a:pt x="423386" y="770334"/>
                  <a:pt x="386001" y="702231"/>
                  <a:pt x="390049" y="612934"/>
                </a:cubicBezTo>
                <a:cubicBezTo>
                  <a:pt x="392430" y="561499"/>
                  <a:pt x="412194" y="516493"/>
                  <a:pt x="446723" y="478869"/>
                </a:cubicBezTo>
                <a:cubicBezTo>
                  <a:pt x="518160" y="401003"/>
                  <a:pt x="630079" y="384096"/>
                  <a:pt x="721757" y="436959"/>
                </a:cubicBezTo>
                <a:cubicBezTo>
                  <a:pt x="758904" y="458391"/>
                  <a:pt x="788908" y="490061"/>
                  <a:pt x="807958" y="528399"/>
                </a:cubicBezTo>
                <a:cubicBezTo>
                  <a:pt x="827008" y="566738"/>
                  <a:pt x="834628" y="609838"/>
                  <a:pt x="829389" y="652224"/>
                </a:cubicBezTo>
                <a:cubicBezTo>
                  <a:pt x="820817" y="725091"/>
                  <a:pt x="783431" y="780574"/>
                  <a:pt x="720566" y="818436"/>
                </a:cubicBezTo>
                <a:cubicBezTo>
                  <a:pt x="714137" y="822246"/>
                  <a:pt x="712232" y="825341"/>
                  <a:pt x="715089" y="832723"/>
                </a:cubicBezTo>
                <a:cubicBezTo>
                  <a:pt x="751284" y="926068"/>
                  <a:pt x="787241" y="1019413"/>
                  <a:pt x="822722" y="1112996"/>
                </a:cubicBezTo>
                <a:cubicBezTo>
                  <a:pt x="825579" y="1120378"/>
                  <a:pt x="828437" y="1122045"/>
                  <a:pt x="836057" y="1118473"/>
                </a:cubicBezTo>
                <a:cubicBezTo>
                  <a:pt x="920591" y="1078944"/>
                  <a:pt x="991314" y="1022509"/>
                  <a:pt x="1045845" y="947023"/>
                </a:cubicBezTo>
                <a:cubicBezTo>
                  <a:pt x="1128713" y="832247"/>
                  <a:pt x="1162764" y="704374"/>
                  <a:pt x="1146572" y="563642"/>
                </a:cubicBezTo>
                <a:cubicBezTo>
                  <a:pt x="1113949" y="283845"/>
                  <a:pt x="862251" y="52149"/>
                  <a:pt x="538163" y="92154"/>
                </a:cubicBezTo>
                <a:cubicBezTo>
                  <a:pt x="285512" y="123111"/>
                  <a:pt x="73104" y="336233"/>
                  <a:pt x="68818" y="629841"/>
                </a:cubicBezTo>
                <a:close/>
              </a:path>
            </a:pathLst>
          </a:custGeom>
          <a:solidFill>
            <a:srgbClr val="A8BBEA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473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Backup: Metrics of Success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54000" y="2286000"/>
            <a:ext cx="3759200" cy="1219200"/>
          </a:xfrm>
          <a:custGeom>
            <a:avLst/>
            <a:gdLst/>
            <a:ahLst/>
            <a:cxnLst/>
            <a:rect l="l" t="t" r="r" b="b"/>
            <a:pathLst>
              <a:path w="3759200" h="12192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117604"/>
                </a:lnTo>
                <a:cubicBezTo>
                  <a:pt x="3759200" y="1173714"/>
                  <a:pt x="3713714" y="1219200"/>
                  <a:pt x="365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1981200" y="2438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9062" y="28575"/>
                </a:moveTo>
                <a:lnTo>
                  <a:pt x="185738" y="28575"/>
                </a:lnTo>
                <a:cubicBezTo>
                  <a:pt x="188357" y="28575"/>
                  <a:pt x="190500" y="30718"/>
                  <a:pt x="190500" y="33338"/>
                </a:cubicBezTo>
                <a:lnTo>
                  <a:pt x="190500" y="57150"/>
                </a:lnTo>
                <a:lnTo>
                  <a:pt x="114300" y="57150"/>
                </a:lnTo>
                <a:lnTo>
                  <a:pt x="114300" y="33338"/>
                </a:lnTo>
                <a:cubicBezTo>
                  <a:pt x="114300" y="30718"/>
                  <a:pt x="116443" y="28575"/>
                  <a:pt x="119062" y="28575"/>
                </a:cubicBezTo>
                <a:close/>
                <a:moveTo>
                  <a:pt x="85725" y="33338"/>
                </a:moveTo>
                <a:lnTo>
                  <a:pt x="85725" y="57150"/>
                </a:lnTo>
                <a:lnTo>
                  <a:pt x="38100" y="57150"/>
                </a:lnTo>
                <a:cubicBezTo>
                  <a:pt x="17085" y="57150"/>
                  <a:pt x="0" y="74235"/>
                  <a:pt x="0" y="95250"/>
                </a:cubicBezTo>
                <a:lnTo>
                  <a:pt x="0" y="152400"/>
                </a:lnTo>
                <a:lnTo>
                  <a:pt x="304800" y="152400"/>
                </a:lnTo>
                <a:lnTo>
                  <a:pt x="304800" y="95250"/>
                </a:lnTo>
                <a:cubicBezTo>
                  <a:pt x="304800" y="74235"/>
                  <a:pt x="287715" y="57150"/>
                  <a:pt x="266700" y="57150"/>
                </a:cubicBezTo>
                <a:lnTo>
                  <a:pt x="219075" y="57150"/>
                </a:lnTo>
                <a:lnTo>
                  <a:pt x="219075" y="33338"/>
                </a:lnTo>
                <a:cubicBezTo>
                  <a:pt x="219075" y="14942"/>
                  <a:pt x="204133" y="0"/>
                  <a:pt x="185738" y="0"/>
                </a:cubicBezTo>
                <a:lnTo>
                  <a:pt x="119062" y="0"/>
                </a:lnTo>
                <a:cubicBezTo>
                  <a:pt x="100667" y="0"/>
                  <a:pt x="85725" y="14942"/>
                  <a:pt x="85725" y="33338"/>
                </a:cubicBezTo>
                <a:close/>
                <a:moveTo>
                  <a:pt x="304800" y="180975"/>
                </a:moveTo>
                <a:lnTo>
                  <a:pt x="190500" y="180975"/>
                </a:lnTo>
                <a:lnTo>
                  <a:pt x="190500" y="190500"/>
                </a:lnTo>
                <a:cubicBezTo>
                  <a:pt x="190500" y="201037"/>
                  <a:pt x="181987" y="209550"/>
                  <a:pt x="171450" y="209550"/>
                </a:cubicBezTo>
                <a:lnTo>
                  <a:pt x="133350" y="209550"/>
                </a:lnTo>
                <a:cubicBezTo>
                  <a:pt x="122813" y="209550"/>
                  <a:pt x="114300" y="201037"/>
                  <a:pt x="114300" y="190500"/>
                </a:cubicBezTo>
                <a:lnTo>
                  <a:pt x="114300" y="180975"/>
                </a:lnTo>
                <a:lnTo>
                  <a:pt x="0" y="180975"/>
                </a:ln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66700" y="285750"/>
                </a:lnTo>
                <a:cubicBezTo>
                  <a:pt x="287715" y="285750"/>
                  <a:pt x="304800" y="268665"/>
                  <a:pt x="304800" y="247650"/>
                </a:cubicBezTo>
                <a:lnTo>
                  <a:pt x="304800" y="180975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5" name="Text 13"/>
          <p:cNvSpPr/>
          <p:nvPr/>
        </p:nvSpPr>
        <p:spPr>
          <a:xfrm>
            <a:off x="152400" y="2844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Employment Rate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52400" y="31496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 of residents working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16400" y="2286000"/>
            <a:ext cx="3759200" cy="1219200"/>
          </a:xfrm>
          <a:custGeom>
            <a:avLst/>
            <a:gdLst/>
            <a:ahLst/>
            <a:cxnLst/>
            <a:rect l="l" t="t" r="r" b="b"/>
            <a:pathLst>
              <a:path w="3759200" h="12192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117604"/>
                </a:lnTo>
                <a:cubicBezTo>
                  <a:pt x="3759200" y="1173714"/>
                  <a:pt x="3713714" y="1219200"/>
                  <a:pt x="365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5943600" y="2438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42101" y="3036"/>
                </a:moveTo>
                <a:cubicBezTo>
                  <a:pt x="148352" y="-1012"/>
                  <a:pt x="156448" y="-1012"/>
                  <a:pt x="162699" y="3036"/>
                </a:cubicBezTo>
                <a:lnTo>
                  <a:pt x="296049" y="88761"/>
                </a:lnTo>
                <a:cubicBezTo>
                  <a:pt x="303133" y="93345"/>
                  <a:pt x="306407" y="102037"/>
                  <a:pt x="304026" y="110133"/>
                </a:cubicBezTo>
                <a:cubicBezTo>
                  <a:pt x="301645" y="118229"/>
                  <a:pt x="294203" y="123825"/>
                  <a:pt x="285750" y="123825"/>
                </a:cubicBezTo>
                <a:lnTo>
                  <a:pt x="266700" y="123825"/>
                </a:lnTo>
                <a:lnTo>
                  <a:pt x="266700" y="247650"/>
                </a:lnTo>
                <a:lnTo>
                  <a:pt x="297180" y="270510"/>
                </a:lnTo>
                <a:cubicBezTo>
                  <a:pt x="302002" y="274082"/>
                  <a:pt x="304800" y="279737"/>
                  <a:pt x="304800" y="285750"/>
                </a:cubicBezTo>
                <a:cubicBezTo>
                  <a:pt x="304800" y="296287"/>
                  <a:pt x="296287" y="304800"/>
                  <a:pt x="285750" y="304800"/>
                </a:cubicBezTo>
                <a:lnTo>
                  <a:pt x="19050" y="304800"/>
                </a:lnTo>
                <a:cubicBezTo>
                  <a:pt x="8513" y="304800"/>
                  <a:pt x="0" y="296287"/>
                  <a:pt x="0" y="285750"/>
                </a:cubicBezTo>
                <a:cubicBezTo>
                  <a:pt x="0" y="279737"/>
                  <a:pt x="2798" y="274082"/>
                  <a:pt x="7620" y="270510"/>
                </a:cubicBezTo>
                <a:lnTo>
                  <a:pt x="38100" y="247650"/>
                </a:lnTo>
                <a:lnTo>
                  <a:pt x="38100" y="247650"/>
                </a:lnTo>
                <a:lnTo>
                  <a:pt x="38100" y="123825"/>
                </a:lnTo>
                <a:lnTo>
                  <a:pt x="19050" y="123825"/>
                </a:lnTo>
                <a:cubicBezTo>
                  <a:pt x="10597" y="123825"/>
                  <a:pt x="3155" y="118229"/>
                  <a:pt x="774" y="110133"/>
                </a:cubicBezTo>
                <a:cubicBezTo>
                  <a:pt x="-1607" y="102037"/>
                  <a:pt x="1667" y="93285"/>
                  <a:pt x="8751" y="88761"/>
                </a:cubicBezTo>
                <a:lnTo>
                  <a:pt x="142101" y="3036"/>
                </a:lnTo>
                <a:close/>
                <a:moveTo>
                  <a:pt x="200025" y="123825"/>
                </a:moveTo>
                <a:lnTo>
                  <a:pt x="200025" y="247650"/>
                </a:lnTo>
                <a:lnTo>
                  <a:pt x="238125" y="247650"/>
                </a:lnTo>
                <a:lnTo>
                  <a:pt x="238125" y="123825"/>
                </a:lnTo>
                <a:lnTo>
                  <a:pt x="200025" y="123825"/>
                </a:lnTo>
                <a:close/>
                <a:moveTo>
                  <a:pt x="133350" y="247650"/>
                </a:moveTo>
                <a:lnTo>
                  <a:pt x="171450" y="247650"/>
                </a:lnTo>
                <a:lnTo>
                  <a:pt x="171450" y="123825"/>
                </a:lnTo>
                <a:lnTo>
                  <a:pt x="133350" y="123825"/>
                </a:lnTo>
                <a:lnTo>
                  <a:pt x="133350" y="247650"/>
                </a:lnTo>
                <a:close/>
                <a:moveTo>
                  <a:pt x="66675" y="123825"/>
                </a:moveTo>
                <a:lnTo>
                  <a:pt x="66675" y="247650"/>
                </a:lnTo>
                <a:lnTo>
                  <a:pt x="104775" y="247650"/>
                </a:lnTo>
                <a:lnTo>
                  <a:pt x="104775" y="123825"/>
                </a:lnTo>
                <a:lnTo>
                  <a:pt x="66675" y="123825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9" name="Text 17"/>
          <p:cNvSpPr/>
          <p:nvPr/>
        </p:nvSpPr>
        <p:spPr>
          <a:xfrm>
            <a:off x="4114800" y="2844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Rates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114800" y="31496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Paid to council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78800" y="2286000"/>
            <a:ext cx="3759200" cy="1219200"/>
          </a:xfrm>
          <a:custGeom>
            <a:avLst/>
            <a:gdLst/>
            <a:ahLst/>
            <a:cxnLst/>
            <a:rect l="l" t="t" r="r" b="b"/>
            <a:pathLst>
              <a:path w="3759200" h="12192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117604"/>
                </a:lnTo>
                <a:cubicBezTo>
                  <a:pt x="3759200" y="1173714"/>
                  <a:pt x="3713714" y="1219200"/>
                  <a:pt x="365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9944100" y="24384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54352" y="171450"/>
                </a:moveTo>
                <a:lnTo>
                  <a:pt x="33635" y="171450"/>
                </a:lnTo>
                <a:cubicBezTo>
                  <a:pt x="25718" y="171450"/>
                  <a:pt x="19348" y="165080"/>
                  <a:pt x="19348" y="157163"/>
                </a:cubicBezTo>
                <a:cubicBezTo>
                  <a:pt x="19348" y="149245"/>
                  <a:pt x="25718" y="142875"/>
                  <a:pt x="33635" y="142875"/>
                </a:cubicBezTo>
                <a:lnTo>
                  <a:pt x="46375" y="142875"/>
                </a:lnTo>
                <a:cubicBezTo>
                  <a:pt x="22205" y="87690"/>
                  <a:pt x="62567" y="25003"/>
                  <a:pt x="123587" y="25003"/>
                </a:cubicBezTo>
                <a:lnTo>
                  <a:pt x="128468" y="25003"/>
                </a:lnTo>
                <a:cubicBezTo>
                  <a:pt x="148471" y="25003"/>
                  <a:pt x="167878" y="31730"/>
                  <a:pt x="183535" y="44172"/>
                </a:cubicBezTo>
                <a:lnTo>
                  <a:pt x="193119" y="51733"/>
                </a:lnTo>
                <a:cubicBezTo>
                  <a:pt x="201394" y="58281"/>
                  <a:pt x="202763" y="70247"/>
                  <a:pt x="196215" y="78522"/>
                </a:cubicBezTo>
                <a:cubicBezTo>
                  <a:pt x="189667" y="86797"/>
                  <a:pt x="177701" y="88166"/>
                  <a:pt x="169426" y="81617"/>
                </a:cubicBezTo>
                <a:lnTo>
                  <a:pt x="159841" y="74057"/>
                </a:lnTo>
                <a:cubicBezTo>
                  <a:pt x="150912" y="66973"/>
                  <a:pt x="139839" y="63103"/>
                  <a:pt x="128409" y="63103"/>
                </a:cubicBezTo>
                <a:lnTo>
                  <a:pt x="123527" y="63103"/>
                </a:lnTo>
                <a:cubicBezTo>
                  <a:pt x="89416" y="63103"/>
                  <a:pt x="67151" y="98762"/>
                  <a:pt x="82034" y="129421"/>
                </a:cubicBezTo>
                <a:cubicBezTo>
                  <a:pt x="84177" y="133826"/>
                  <a:pt x="85963" y="138291"/>
                  <a:pt x="87451" y="142875"/>
                </a:cubicBezTo>
                <a:lnTo>
                  <a:pt x="176451" y="142875"/>
                </a:lnTo>
                <a:cubicBezTo>
                  <a:pt x="184368" y="142875"/>
                  <a:pt x="190738" y="149245"/>
                  <a:pt x="190738" y="157163"/>
                </a:cubicBezTo>
                <a:cubicBezTo>
                  <a:pt x="190738" y="165080"/>
                  <a:pt x="184368" y="171450"/>
                  <a:pt x="176451" y="171450"/>
                </a:cubicBezTo>
                <a:lnTo>
                  <a:pt x="92393" y="171450"/>
                </a:lnTo>
                <a:cubicBezTo>
                  <a:pt x="92988" y="192465"/>
                  <a:pt x="87213" y="213479"/>
                  <a:pt x="75188" y="231517"/>
                </a:cubicBezTo>
                <a:lnTo>
                  <a:pt x="64413" y="247650"/>
                </a:lnTo>
                <a:lnTo>
                  <a:pt x="190738" y="247650"/>
                </a:lnTo>
                <a:cubicBezTo>
                  <a:pt x="201275" y="247650"/>
                  <a:pt x="209788" y="256163"/>
                  <a:pt x="209788" y="266700"/>
                </a:cubicBezTo>
                <a:cubicBezTo>
                  <a:pt x="209788" y="277237"/>
                  <a:pt x="201275" y="285750"/>
                  <a:pt x="190738" y="285750"/>
                </a:cubicBezTo>
                <a:lnTo>
                  <a:pt x="28813" y="285750"/>
                </a:lnTo>
                <a:cubicBezTo>
                  <a:pt x="21788" y="285750"/>
                  <a:pt x="15359" y="281880"/>
                  <a:pt x="12025" y="275689"/>
                </a:cubicBezTo>
                <a:cubicBezTo>
                  <a:pt x="8692" y="269498"/>
                  <a:pt x="9049" y="261997"/>
                  <a:pt x="12978" y="256103"/>
                </a:cubicBezTo>
                <a:lnTo>
                  <a:pt x="43458" y="210383"/>
                </a:lnTo>
                <a:cubicBezTo>
                  <a:pt x="51256" y="198715"/>
                  <a:pt x="54888" y="185023"/>
                  <a:pt x="54293" y="171450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3" name="Text 21"/>
          <p:cNvSpPr/>
          <p:nvPr/>
        </p:nvSpPr>
        <p:spPr>
          <a:xfrm>
            <a:off x="8077200" y="28448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Benefit Claims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77200" y="31496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Reduction in public cost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254000" y="3708400"/>
            <a:ext cx="3759200" cy="1219200"/>
          </a:xfrm>
          <a:custGeom>
            <a:avLst/>
            <a:gdLst/>
            <a:ahLst/>
            <a:cxnLst/>
            <a:rect l="l" t="t" r="r" b="b"/>
            <a:pathLst>
              <a:path w="3759200" h="12192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117604"/>
                </a:lnTo>
                <a:cubicBezTo>
                  <a:pt x="3759200" y="1173714"/>
                  <a:pt x="3713714" y="1219200"/>
                  <a:pt x="365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26" name="Shape 24"/>
          <p:cNvSpPr/>
          <p:nvPr/>
        </p:nvSpPr>
        <p:spPr>
          <a:xfrm>
            <a:off x="1981200" y="3860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7" name="Text 25"/>
          <p:cNvSpPr/>
          <p:nvPr/>
        </p:nvSpPr>
        <p:spPr>
          <a:xfrm>
            <a:off x="152400" y="42672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Mental Health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52400" y="45720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Incident reduction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216400" y="3708400"/>
            <a:ext cx="3759200" cy="1219200"/>
          </a:xfrm>
          <a:custGeom>
            <a:avLst/>
            <a:gdLst/>
            <a:ahLst/>
            <a:cxnLst/>
            <a:rect l="l" t="t" r="r" b="b"/>
            <a:pathLst>
              <a:path w="3759200" h="12192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117604"/>
                </a:lnTo>
                <a:cubicBezTo>
                  <a:pt x="3759200" y="1173714"/>
                  <a:pt x="3713714" y="1219200"/>
                  <a:pt x="365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5943600" y="3860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03525" y="236577"/>
                </a:moveTo>
                <a:cubicBezTo>
                  <a:pt x="103525" y="237768"/>
                  <a:pt x="102156" y="238720"/>
                  <a:pt x="100429" y="238720"/>
                </a:cubicBezTo>
                <a:cubicBezTo>
                  <a:pt x="98465" y="238899"/>
                  <a:pt x="97095" y="237946"/>
                  <a:pt x="97095" y="236577"/>
                </a:cubicBezTo>
                <a:cubicBezTo>
                  <a:pt x="97095" y="235387"/>
                  <a:pt x="98465" y="234434"/>
                  <a:pt x="100191" y="234434"/>
                </a:cubicBezTo>
                <a:cubicBezTo>
                  <a:pt x="101977" y="234255"/>
                  <a:pt x="103525" y="235208"/>
                  <a:pt x="103525" y="236577"/>
                </a:cubicBezTo>
                <a:close/>
                <a:moveTo>
                  <a:pt x="85011" y="233898"/>
                </a:moveTo>
                <a:cubicBezTo>
                  <a:pt x="84594" y="235089"/>
                  <a:pt x="85785" y="236458"/>
                  <a:pt x="87570" y="236815"/>
                </a:cubicBezTo>
                <a:cubicBezTo>
                  <a:pt x="89118" y="237411"/>
                  <a:pt x="90904" y="236815"/>
                  <a:pt x="91261" y="235625"/>
                </a:cubicBezTo>
                <a:cubicBezTo>
                  <a:pt x="91619" y="234434"/>
                  <a:pt x="90488" y="233065"/>
                  <a:pt x="88702" y="232529"/>
                </a:cubicBezTo>
                <a:cubicBezTo>
                  <a:pt x="87154" y="232112"/>
                  <a:pt x="85427" y="232708"/>
                  <a:pt x="85011" y="233898"/>
                </a:cubicBezTo>
                <a:close/>
                <a:moveTo>
                  <a:pt x="111323" y="232886"/>
                </a:moveTo>
                <a:cubicBezTo>
                  <a:pt x="109597" y="233303"/>
                  <a:pt x="108406" y="234434"/>
                  <a:pt x="108585" y="235803"/>
                </a:cubicBezTo>
                <a:cubicBezTo>
                  <a:pt x="108764" y="236994"/>
                  <a:pt x="110311" y="237768"/>
                  <a:pt x="112097" y="237351"/>
                </a:cubicBezTo>
                <a:cubicBezTo>
                  <a:pt x="113824" y="236934"/>
                  <a:pt x="115014" y="235803"/>
                  <a:pt x="114836" y="234613"/>
                </a:cubicBezTo>
                <a:cubicBezTo>
                  <a:pt x="114657" y="233482"/>
                  <a:pt x="113050" y="232708"/>
                  <a:pt x="111323" y="232886"/>
                </a:cubicBezTo>
                <a:close/>
                <a:moveTo>
                  <a:pt x="150495" y="4763"/>
                </a:moveTo>
                <a:cubicBezTo>
                  <a:pt x="67925" y="4763"/>
                  <a:pt x="4763" y="67449"/>
                  <a:pt x="4763" y="150019"/>
                </a:cubicBezTo>
                <a:cubicBezTo>
                  <a:pt x="4763" y="216039"/>
                  <a:pt x="46315" y="272534"/>
                  <a:pt x="105668" y="292418"/>
                </a:cubicBezTo>
                <a:cubicBezTo>
                  <a:pt x="113288" y="293787"/>
                  <a:pt x="115967" y="289084"/>
                  <a:pt x="115967" y="285214"/>
                </a:cubicBezTo>
                <a:cubicBezTo>
                  <a:pt x="115967" y="281523"/>
                  <a:pt x="115788" y="261164"/>
                  <a:pt x="115788" y="248662"/>
                </a:cubicBezTo>
                <a:cubicBezTo>
                  <a:pt x="115788" y="248662"/>
                  <a:pt x="74116" y="257592"/>
                  <a:pt x="65365" y="230922"/>
                </a:cubicBezTo>
                <a:cubicBezTo>
                  <a:pt x="65365" y="230922"/>
                  <a:pt x="58579" y="213598"/>
                  <a:pt x="48816" y="209133"/>
                </a:cubicBezTo>
                <a:cubicBezTo>
                  <a:pt x="48816" y="209133"/>
                  <a:pt x="35183" y="199787"/>
                  <a:pt x="49768" y="199965"/>
                </a:cubicBezTo>
                <a:cubicBezTo>
                  <a:pt x="49768" y="199965"/>
                  <a:pt x="64591" y="201156"/>
                  <a:pt x="72747" y="215325"/>
                </a:cubicBezTo>
                <a:cubicBezTo>
                  <a:pt x="85785" y="238304"/>
                  <a:pt x="107633" y="231696"/>
                  <a:pt x="116145" y="227767"/>
                </a:cubicBezTo>
                <a:cubicBezTo>
                  <a:pt x="117515" y="218242"/>
                  <a:pt x="121384" y="211634"/>
                  <a:pt x="125670" y="207705"/>
                </a:cubicBezTo>
                <a:cubicBezTo>
                  <a:pt x="92393" y="204014"/>
                  <a:pt x="58817" y="199192"/>
                  <a:pt x="58817" y="141923"/>
                </a:cubicBezTo>
                <a:cubicBezTo>
                  <a:pt x="58817" y="125551"/>
                  <a:pt x="63341" y="117336"/>
                  <a:pt x="72866" y="106859"/>
                </a:cubicBezTo>
                <a:cubicBezTo>
                  <a:pt x="71318" y="102989"/>
                  <a:pt x="66258" y="87035"/>
                  <a:pt x="74414" y="66437"/>
                </a:cubicBezTo>
                <a:cubicBezTo>
                  <a:pt x="86856" y="62567"/>
                  <a:pt x="115491" y="82510"/>
                  <a:pt x="115491" y="82510"/>
                </a:cubicBezTo>
                <a:cubicBezTo>
                  <a:pt x="127397" y="79177"/>
                  <a:pt x="140196" y="77450"/>
                  <a:pt x="152876" y="77450"/>
                </a:cubicBezTo>
                <a:cubicBezTo>
                  <a:pt x="165556" y="77450"/>
                  <a:pt x="178356" y="79177"/>
                  <a:pt x="190262" y="82510"/>
                </a:cubicBezTo>
                <a:cubicBezTo>
                  <a:pt x="190262" y="82510"/>
                  <a:pt x="218896" y="62508"/>
                  <a:pt x="231338" y="66437"/>
                </a:cubicBezTo>
                <a:cubicBezTo>
                  <a:pt x="239494" y="87094"/>
                  <a:pt x="234434" y="102989"/>
                  <a:pt x="232886" y="106859"/>
                </a:cubicBezTo>
                <a:cubicBezTo>
                  <a:pt x="242411" y="117396"/>
                  <a:pt x="248245" y="125611"/>
                  <a:pt x="248245" y="141923"/>
                </a:cubicBezTo>
                <a:cubicBezTo>
                  <a:pt x="248245" y="199370"/>
                  <a:pt x="213181" y="203954"/>
                  <a:pt x="179903" y="207705"/>
                </a:cubicBezTo>
                <a:cubicBezTo>
                  <a:pt x="185380" y="212407"/>
                  <a:pt x="190024" y="221337"/>
                  <a:pt x="190024" y="235327"/>
                </a:cubicBezTo>
                <a:cubicBezTo>
                  <a:pt x="190024" y="255389"/>
                  <a:pt x="189845" y="280214"/>
                  <a:pt x="189845" y="285095"/>
                </a:cubicBezTo>
                <a:cubicBezTo>
                  <a:pt x="189845" y="288965"/>
                  <a:pt x="192584" y="293668"/>
                  <a:pt x="200144" y="292298"/>
                </a:cubicBezTo>
                <a:cubicBezTo>
                  <a:pt x="259675" y="272534"/>
                  <a:pt x="300038" y="216039"/>
                  <a:pt x="300038" y="150019"/>
                </a:cubicBezTo>
                <a:cubicBezTo>
                  <a:pt x="300038" y="67449"/>
                  <a:pt x="233065" y="4763"/>
                  <a:pt x="150495" y="4763"/>
                </a:cubicBezTo>
                <a:close/>
                <a:moveTo>
                  <a:pt x="62627" y="210086"/>
                </a:moveTo>
                <a:cubicBezTo>
                  <a:pt x="61853" y="210681"/>
                  <a:pt x="62032" y="212050"/>
                  <a:pt x="63044" y="213181"/>
                </a:cubicBezTo>
                <a:cubicBezTo>
                  <a:pt x="63996" y="214134"/>
                  <a:pt x="65365" y="214551"/>
                  <a:pt x="66139" y="213777"/>
                </a:cubicBezTo>
                <a:cubicBezTo>
                  <a:pt x="66913" y="213181"/>
                  <a:pt x="66735" y="211812"/>
                  <a:pt x="65723" y="210681"/>
                </a:cubicBezTo>
                <a:cubicBezTo>
                  <a:pt x="64770" y="209729"/>
                  <a:pt x="63401" y="209312"/>
                  <a:pt x="62627" y="210086"/>
                </a:cubicBezTo>
                <a:close/>
                <a:moveTo>
                  <a:pt x="56198" y="205264"/>
                </a:moveTo>
                <a:cubicBezTo>
                  <a:pt x="55781" y="206038"/>
                  <a:pt x="56376" y="206990"/>
                  <a:pt x="57567" y="207585"/>
                </a:cubicBezTo>
                <a:cubicBezTo>
                  <a:pt x="58519" y="208181"/>
                  <a:pt x="59710" y="208002"/>
                  <a:pt x="60127" y="207169"/>
                </a:cubicBezTo>
                <a:cubicBezTo>
                  <a:pt x="60543" y="206395"/>
                  <a:pt x="59948" y="205442"/>
                  <a:pt x="58757" y="204847"/>
                </a:cubicBezTo>
                <a:cubicBezTo>
                  <a:pt x="57567" y="204490"/>
                  <a:pt x="56614" y="204668"/>
                  <a:pt x="56198" y="205264"/>
                </a:cubicBezTo>
                <a:close/>
                <a:moveTo>
                  <a:pt x="75486" y="226457"/>
                </a:moveTo>
                <a:cubicBezTo>
                  <a:pt x="74533" y="227231"/>
                  <a:pt x="74890" y="229017"/>
                  <a:pt x="76260" y="230148"/>
                </a:cubicBezTo>
                <a:cubicBezTo>
                  <a:pt x="77629" y="231517"/>
                  <a:pt x="79355" y="231696"/>
                  <a:pt x="80129" y="230743"/>
                </a:cubicBezTo>
                <a:cubicBezTo>
                  <a:pt x="80903" y="229969"/>
                  <a:pt x="80546" y="228183"/>
                  <a:pt x="79355" y="227052"/>
                </a:cubicBezTo>
                <a:cubicBezTo>
                  <a:pt x="78045" y="225683"/>
                  <a:pt x="76260" y="225504"/>
                  <a:pt x="75486" y="226457"/>
                </a:cubicBezTo>
                <a:close/>
                <a:moveTo>
                  <a:pt x="68699" y="217706"/>
                </a:moveTo>
                <a:cubicBezTo>
                  <a:pt x="67747" y="218301"/>
                  <a:pt x="67747" y="219849"/>
                  <a:pt x="68699" y="221218"/>
                </a:cubicBezTo>
                <a:cubicBezTo>
                  <a:pt x="69652" y="222587"/>
                  <a:pt x="71259" y="223183"/>
                  <a:pt x="72033" y="222587"/>
                </a:cubicBezTo>
                <a:cubicBezTo>
                  <a:pt x="72985" y="221813"/>
                  <a:pt x="72985" y="220266"/>
                  <a:pt x="72033" y="218896"/>
                </a:cubicBezTo>
                <a:cubicBezTo>
                  <a:pt x="71199" y="217527"/>
                  <a:pt x="69652" y="216932"/>
                  <a:pt x="68699" y="217706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31" name="Text 29"/>
          <p:cNvSpPr/>
          <p:nvPr/>
        </p:nvSpPr>
        <p:spPr>
          <a:xfrm>
            <a:off x="4114800" y="42672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Development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114800" y="45720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commits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178800" y="3708400"/>
            <a:ext cx="3759200" cy="1219200"/>
          </a:xfrm>
          <a:custGeom>
            <a:avLst/>
            <a:gdLst/>
            <a:ahLst/>
            <a:cxnLst/>
            <a:rect l="l" t="t" r="r" b="b"/>
            <a:pathLst>
              <a:path w="3759200" h="12192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117604"/>
                </a:lnTo>
                <a:cubicBezTo>
                  <a:pt x="3759200" y="1173714"/>
                  <a:pt x="3713714" y="1219200"/>
                  <a:pt x="3657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A6C8C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9886950" y="3860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27243" y="73878"/>
                </a:moveTo>
                <a:cubicBezTo>
                  <a:pt x="323552" y="59769"/>
                  <a:pt x="312480" y="48697"/>
                  <a:pt x="298490" y="44946"/>
                </a:cubicBezTo>
                <a:cubicBezTo>
                  <a:pt x="273189" y="38100"/>
                  <a:pt x="171510" y="38100"/>
                  <a:pt x="171510" y="38100"/>
                </a:cubicBezTo>
                <a:cubicBezTo>
                  <a:pt x="171510" y="38100"/>
                  <a:pt x="69830" y="38100"/>
                  <a:pt x="44470" y="44946"/>
                </a:cubicBezTo>
                <a:cubicBezTo>
                  <a:pt x="30480" y="48697"/>
                  <a:pt x="19467" y="59769"/>
                  <a:pt x="15716" y="73878"/>
                </a:cubicBezTo>
                <a:cubicBezTo>
                  <a:pt x="8930" y="99417"/>
                  <a:pt x="8930" y="152638"/>
                  <a:pt x="8930" y="152638"/>
                </a:cubicBezTo>
                <a:cubicBezTo>
                  <a:pt x="8930" y="152638"/>
                  <a:pt x="8930" y="205859"/>
                  <a:pt x="15716" y="231398"/>
                </a:cubicBezTo>
                <a:cubicBezTo>
                  <a:pt x="19467" y="245447"/>
                  <a:pt x="30480" y="256103"/>
                  <a:pt x="44470" y="259854"/>
                </a:cubicBezTo>
                <a:cubicBezTo>
                  <a:pt x="69830" y="266700"/>
                  <a:pt x="171510" y="266700"/>
                  <a:pt x="171510" y="266700"/>
                </a:cubicBezTo>
                <a:cubicBezTo>
                  <a:pt x="171510" y="266700"/>
                  <a:pt x="273189" y="266700"/>
                  <a:pt x="298549" y="259854"/>
                </a:cubicBezTo>
                <a:cubicBezTo>
                  <a:pt x="312539" y="256103"/>
                  <a:pt x="323552" y="245447"/>
                  <a:pt x="327303" y="231398"/>
                </a:cubicBezTo>
                <a:cubicBezTo>
                  <a:pt x="334089" y="205859"/>
                  <a:pt x="334089" y="152638"/>
                  <a:pt x="334089" y="152638"/>
                </a:cubicBezTo>
                <a:cubicBezTo>
                  <a:pt x="334089" y="152638"/>
                  <a:pt x="334089" y="99417"/>
                  <a:pt x="327303" y="73878"/>
                </a:cubicBezTo>
                <a:close/>
                <a:moveTo>
                  <a:pt x="138232" y="200978"/>
                </a:moveTo>
                <a:lnTo>
                  <a:pt x="138232" y="104299"/>
                </a:lnTo>
                <a:lnTo>
                  <a:pt x="223183" y="152638"/>
                </a:lnTo>
                <a:lnTo>
                  <a:pt x="138232" y="200978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35" name="Text 33"/>
          <p:cNvSpPr/>
          <p:nvPr/>
        </p:nvSpPr>
        <p:spPr>
          <a:xfrm>
            <a:off x="8077200" y="4267200"/>
            <a:ext cx="396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Engagement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077200" y="4572000"/>
            <a:ext cx="396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YouTube watch-time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0" y="5130800"/>
            <a:ext cx="1219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Quantifying the transformation from a cost center to a revenue-generating asset.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600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Backup: Risk Mitigation Plan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30200" y="24638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4" name="Text 12"/>
          <p:cNvSpPr/>
          <p:nvPr/>
        </p:nvSpPr>
        <p:spPr>
          <a:xfrm>
            <a:off x="635000" y="2413000"/>
            <a:ext cx="318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Documentation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35000" y="2717800"/>
            <a:ext cx="3187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Ensures continuity if founder exits.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273050" y="3225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00965" y="91321"/>
                </a:moveTo>
                <a:lnTo>
                  <a:pt x="89833" y="80189"/>
                </a:lnTo>
                <a:cubicBezTo>
                  <a:pt x="82391" y="72747"/>
                  <a:pt x="82391" y="60662"/>
                  <a:pt x="89833" y="53221"/>
                </a:cubicBezTo>
                <a:lnTo>
                  <a:pt x="158115" y="-15121"/>
                </a:lnTo>
                <a:cubicBezTo>
                  <a:pt x="165556" y="-22562"/>
                  <a:pt x="177641" y="-22562"/>
                  <a:pt x="185083" y="-15121"/>
                </a:cubicBezTo>
                <a:lnTo>
                  <a:pt x="196215" y="-3929"/>
                </a:lnTo>
                <a:cubicBezTo>
                  <a:pt x="203656" y="3512"/>
                  <a:pt x="203656" y="15597"/>
                  <a:pt x="196215" y="23039"/>
                </a:cubicBezTo>
                <a:lnTo>
                  <a:pt x="127933" y="91321"/>
                </a:lnTo>
                <a:cubicBezTo>
                  <a:pt x="120491" y="98762"/>
                  <a:pt x="108406" y="98762"/>
                  <a:pt x="100965" y="91321"/>
                </a:cubicBezTo>
                <a:close/>
                <a:moveTo>
                  <a:pt x="164306" y="126028"/>
                </a:moveTo>
                <a:lnTo>
                  <a:pt x="145613" y="107335"/>
                </a:lnTo>
                <a:lnTo>
                  <a:pt x="212288" y="40660"/>
                </a:lnTo>
                <a:lnTo>
                  <a:pt x="283369" y="111740"/>
                </a:lnTo>
                <a:lnTo>
                  <a:pt x="216694" y="178415"/>
                </a:lnTo>
                <a:lnTo>
                  <a:pt x="198001" y="159722"/>
                </a:lnTo>
                <a:lnTo>
                  <a:pt x="59888" y="297835"/>
                </a:lnTo>
                <a:cubicBezTo>
                  <a:pt x="50602" y="307122"/>
                  <a:pt x="35540" y="307122"/>
                  <a:pt x="26194" y="297835"/>
                </a:cubicBezTo>
                <a:cubicBezTo>
                  <a:pt x="16847" y="288548"/>
                  <a:pt x="16907" y="273487"/>
                  <a:pt x="26194" y="264140"/>
                </a:cubicBezTo>
                <a:lnTo>
                  <a:pt x="164306" y="126028"/>
                </a:lnTo>
                <a:close/>
                <a:moveTo>
                  <a:pt x="232708" y="223004"/>
                </a:moveTo>
                <a:cubicBezTo>
                  <a:pt x="225266" y="215563"/>
                  <a:pt x="225266" y="203478"/>
                  <a:pt x="232708" y="196036"/>
                </a:cubicBezTo>
                <a:lnTo>
                  <a:pt x="300990" y="127754"/>
                </a:lnTo>
                <a:cubicBezTo>
                  <a:pt x="308431" y="120313"/>
                  <a:pt x="320516" y="120313"/>
                  <a:pt x="327958" y="127754"/>
                </a:cubicBezTo>
                <a:lnTo>
                  <a:pt x="339090" y="138886"/>
                </a:lnTo>
                <a:cubicBezTo>
                  <a:pt x="346531" y="146328"/>
                  <a:pt x="346531" y="158413"/>
                  <a:pt x="339090" y="165854"/>
                </a:cubicBezTo>
                <a:lnTo>
                  <a:pt x="270808" y="234196"/>
                </a:lnTo>
                <a:cubicBezTo>
                  <a:pt x="263366" y="241637"/>
                  <a:pt x="251281" y="241637"/>
                  <a:pt x="243840" y="234196"/>
                </a:cubicBezTo>
                <a:lnTo>
                  <a:pt x="232708" y="223064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17" name="Text 15"/>
          <p:cNvSpPr/>
          <p:nvPr/>
        </p:nvSpPr>
        <p:spPr>
          <a:xfrm>
            <a:off x="635000" y="3175000"/>
            <a:ext cx="436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Smart-Contract Governance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35000" y="3479800"/>
            <a:ext cx="436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Reduces human bias and ensures rule adherence.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92100" y="3987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8410" y="3096"/>
                </a:moveTo>
                <a:cubicBezTo>
                  <a:pt x="147280" y="-1012"/>
                  <a:pt x="157520" y="-1012"/>
                  <a:pt x="166390" y="3096"/>
                </a:cubicBezTo>
                <a:lnTo>
                  <a:pt x="296525" y="63222"/>
                </a:lnTo>
                <a:cubicBezTo>
                  <a:pt x="301585" y="65544"/>
                  <a:pt x="304800" y="70604"/>
                  <a:pt x="304800" y="76200"/>
                </a:cubicBezTo>
                <a:cubicBezTo>
                  <a:pt x="304800" y="81796"/>
                  <a:pt x="301585" y="86856"/>
                  <a:pt x="296525" y="89178"/>
                </a:cubicBezTo>
                <a:lnTo>
                  <a:pt x="166390" y="149304"/>
                </a:lnTo>
                <a:cubicBezTo>
                  <a:pt x="157520" y="153412"/>
                  <a:pt x="147280" y="153412"/>
                  <a:pt x="138410" y="149304"/>
                </a:cubicBezTo>
                <a:lnTo>
                  <a:pt x="8275" y="89178"/>
                </a:lnTo>
                <a:cubicBezTo>
                  <a:pt x="3215" y="86797"/>
                  <a:pt x="0" y="81736"/>
                  <a:pt x="0" y="76200"/>
                </a:cubicBezTo>
                <a:cubicBezTo>
                  <a:pt x="0" y="70664"/>
                  <a:pt x="3215" y="65544"/>
                  <a:pt x="8275" y="63222"/>
                </a:cubicBezTo>
                <a:lnTo>
                  <a:pt x="138410" y="3096"/>
                </a:lnTo>
                <a:close/>
                <a:moveTo>
                  <a:pt x="28635" y="130016"/>
                </a:moveTo>
                <a:lnTo>
                  <a:pt x="126444" y="175200"/>
                </a:lnTo>
                <a:cubicBezTo>
                  <a:pt x="142935" y="182820"/>
                  <a:pt x="161925" y="182820"/>
                  <a:pt x="178415" y="175200"/>
                </a:cubicBezTo>
                <a:lnTo>
                  <a:pt x="276225" y="130016"/>
                </a:lnTo>
                <a:lnTo>
                  <a:pt x="296525" y="139422"/>
                </a:lnTo>
                <a:cubicBezTo>
                  <a:pt x="301585" y="141744"/>
                  <a:pt x="304800" y="146804"/>
                  <a:pt x="304800" y="152400"/>
                </a:cubicBezTo>
                <a:cubicBezTo>
                  <a:pt x="304800" y="157996"/>
                  <a:pt x="301585" y="163056"/>
                  <a:pt x="296525" y="165378"/>
                </a:cubicBezTo>
                <a:lnTo>
                  <a:pt x="166390" y="225504"/>
                </a:lnTo>
                <a:cubicBezTo>
                  <a:pt x="157520" y="229612"/>
                  <a:pt x="147280" y="229612"/>
                  <a:pt x="138410" y="225504"/>
                </a:cubicBezTo>
                <a:lnTo>
                  <a:pt x="8275" y="165378"/>
                </a:lnTo>
                <a:cubicBezTo>
                  <a:pt x="3215" y="162997"/>
                  <a:pt x="0" y="157936"/>
                  <a:pt x="0" y="152400"/>
                </a:cubicBezTo>
                <a:cubicBezTo>
                  <a:pt x="0" y="146864"/>
                  <a:pt x="3215" y="141744"/>
                  <a:pt x="8275" y="139422"/>
                </a:cubicBezTo>
                <a:lnTo>
                  <a:pt x="28575" y="130016"/>
                </a:lnTo>
                <a:close/>
                <a:moveTo>
                  <a:pt x="8275" y="215622"/>
                </a:moveTo>
                <a:lnTo>
                  <a:pt x="28575" y="206216"/>
                </a:lnTo>
                <a:lnTo>
                  <a:pt x="126385" y="251400"/>
                </a:lnTo>
                <a:cubicBezTo>
                  <a:pt x="142875" y="259020"/>
                  <a:pt x="161865" y="259020"/>
                  <a:pt x="178356" y="251400"/>
                </a:cubicBezTo>
                <a:lnTo>
                  <a:pt x="276165" y="206216"/>
                </a:lnTo>
                <a:lnTo>
                  <a:pt x="296466" y="215622"/>
                </a:lnTo>
                <a:cubicBezTo>
                  <a:pt x="301526" y="217944"/>
                  <a:pt x="304740" y="223004"/>
                  <a:pt x="304740" y="228600"/>
                </a:cubicBezTo>
                <a:cubicBezTo>
                  <a:pt x="304740" y="234196"/>
                  <a:pt x="301526" y="239256"/>
                  <a:pt x="296466" y="241578"/>
                </a:cubicBezTo>
                <a:lnTo>
                  <a:pt x="166330" y="301704"/>
                </a:lnTo>
                <a:cubicBezTo>
                  <a:pt x="157460" y="305812"/>
                  <a:pt x="147221" y="305812"/>
                  <a:pt x="138351" y="301704"/>
                </a:cubicBezTo>
                <a:lnTo>
                  <a:pt x="8275" y="241578"/>
                </a:lnTo>
                <a:cubicBezTo>
                  <a:pt x="3215" y="239197"/>
                  <a:pt x="0" y="234136"/>
                  <a:pt x="0" y="228600"/>
                </a:cubicBezTo>
                <a:cubicBezTo>
                  <a:pt x="0" y="223064"/>
                  <a:pt x="3215" y="217944"/>
                  <a:pt x="8275" y="215622"/>
                </a:cubicBez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0" name="Text 18"/>
          <p:cNvSpPr/>
          <p:nvPr/>
        </p:nvSpPr>
        <p:spPr>
          <a:xfrm>
            <a:off x="635000" y="3937000"/>
            <a:ext cx="483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Phased Construction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5000" y="4241800"/>
            <a:ext cx="4838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Limits capital exposure and allows for iterative learning.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292100" y="4749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4300" y="38100"/>
                </a:moveTo>
                <a:cubicBezTo>
                  <a:pt x="114300" y="27563"/>
                  <a:pt x="122813" y="19050"/>
                  <a:pt x="133350" y="19050"/>
                </a:cubicBezTo>
                <a:lnTo>
                  <a:pt x="171450" y="19050"/>
                </a:lnTo>
                <a:cubicBezTo>
                  <a:pt x="181987" y="19050"/>
                  <a:pt x="190500" y="27563"/>
                  <a:pt x="190500" y="38100"/>
                </a:cubicBezTo>
                <a:lnTo>
                  <a:pt x="190500" y="76200"/>
                </a:lnTo>
                <a:cubicBezTo>
                  <a:pt x="190500" y="86737"/>
                  <a:pt x="181987" y="95250"/>
                  <a:pt x="171450" y="95250"/>
                </a:cubicBezTo>
                <a:lnTo>
                  <a:pt x="166688" y="95250"/>
                </a:lnTo>
                <a:lnTo>
                  <a:pt x="166688" y="133350"/>
                </a:lnTo>
                <a:lnTo>
                  <a:pt x="238125" y="133350"/>
                </a:lnTo>
                <a:cubicBezTo>
                  <a:pt x="261818" y="133350"/>
                  <a:pt x="280987" y="152519"/>
                  <a:pt x="280987" y="176212"/>
                </a:cubicBezTo>
                <a:lnTo>
                  <a:pt x="280987" y="209550"/>
                </a:lnTo>
                <a:lnTo>
                  <a:pt x="285750" y="209550"/>
                </a:lnTo>
                <a:cubicBezTo>
                  <a:pt x="296287" y="209550"/>
                  <a:pt x="304800" y="218063"/>
                  <a:pt x="304800" y="228600"/>
                </a:cubicBezTo>
                <a:lnTo>
                  <a:pt x="304800" y="266700"/>
                </a:lnTo>
                <a:cubicBezTo>
                  <a:pt x="304800" y="277237"/>
                  <a:pt x="296287" y="285750"/>
                  <a:pt x="285750" y="285750"/>
                </a:cubicBezTo>
                <a:lnTo>
                  <a:pt x="247650" y="285750"/>
                </a:lnTo>
                <a:cubicBezTo>
                  <a:pt x="237113" y="285750"/>
                  <a:pt x="228600" y="277237"/>
                  <a:pt x="228600" y="266700"/>
                </a:cubicBezTo>
                <a:lnTo>
                  <a:pt x="228600" y="228600"/>
                </a:lnTo>
                <a:cubicBezTo>
                  <a:pt x="228600" y="218063"/>
                  <a:pt x="237113" y="209550"/>
                  <a:pt x="247650" y="209550"/>
                </a:cubicBezTo>
                <a:lnTo>
                  <a:pt x="252413" y="209550"/>
                </a:lnTo>
                <a:lnTo>
                  <a:pt x="252413" y="176212"/>
                </a:lnTo>
                <a:cubicBezTo>
                  <a:pt x="252413" y="168295"/>
                  <a:pt x="246043" y="161925"/>
                  <a:pt x="238125" y="161925"/>
                </a:cubicBezTo>
                <a:lnTo>
                  <a:pt x="166688" y="161925"/>
                </a:lnTo>
                <a:lnTo>
                  <a:pt x="166688" y="209550"/>
                </a:lnTo>
                <a:lnTo>
                  <a:pt x="171450" y="209550"/>
                </a:lnTo>
                <a:cubicBezTo>
                  <a:pt x="181987" y="209550"/>
                  <a:pt x="190500" y="218063"/>
                  <a:pt x="190500" y="228600"/>
                </a:cubicBezTo>
                <a:lnTo>
                  <a:pt x="190500" y="266700"/>
                </a:lnTo>
                <a:cubicBezTo>
                  <a:pt x="190500" y="277237"/>
                  <a:pt x="181987" y="285750"/>
                  <a:pt x="171450" y="285750"/>
                </a:cubicBezTo>
                <a:lnTo>
                  <a:pt x="133350" y="285750"/>
                </a:lnTo>
                <a:cubicBezTo>
                  <a:pt x="122813" y="285750"/>
                  <a:pt x="114300" y="277237"/>
                  <a:pt x="114300" y="266700"/>
                </a:cubicBezTo>
                <a:lnTo>
                  <a:pt x="114300" y="228600"/>
                </a:lnTo>
                <a:cubicBezTo>
                  <a:pt x="114300" y="218063"/>
                  <a:pt x="122813" y="209550"/>
                  <a:pt x="133350" y="209550"/>
                </a:cubicBezTo>
                <a:lnTo>
                  <a:pt x="138113" y="209550"/>
                </a:lnTo>
                <a:lnTo>
                  <a:pt x="138113" y="161925"/>
                </a:lnTo>
                <a:lnTo>
                  <a:pt x="66675" y="161925"/>
                </a:lnTo>
                <a:cubicBezTo>
                  <a:pt x="58757" y="161925"/>
                  <a:pt x="52388" y="168295"/>
                  <a:pt x="52388" y="176212"/>
                </a:cubicBezTo>
                <a:lnTo>
                  <a:pt x="52388" y="209550"/>
                </a:lnTo>
                <a:lnTo>
                  <a:pt x="57150" y="209550"/>
                </a:lnTo>
                <a:cubicBezTo>
                  <a:pt x="67687" y="209550"/>
                  <a:pt x="76200" y="218063"/>
                  <a:pt x="76200" y="228600"/>
                </a:cubicBezTo>
                <a:lnTo>
                  <a:pt x="76200" y="266700"/>
                </a:lnTo>
                <a:cubicBezTo>
                  <a:pt x="76200" y="277237"/>
                  <a:pt x="67687" y="285750"/>
                  <a:pt x="57150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28600"/>
                </a:lnTo>
                <a:cubicBezTo>
                  <a:pt x="0" y="218063"/>
                  <a:pt x="8513" y="209550"/>
                  <a:pt x="19050" y="209550"/>
                </a:cubicBezTo>
                <a:lnTo>
                  <a:pt x="23813" y="209550"/>
                </a:lnTo>
                <a:lnTo>
                  <a:pt x="23813" y="176212"/>
                </a:lnTo>
                <a:cubicBezTo>
                  <a:pt x="23813" y="152519"/>
                  <a:pt x="42982" y="133350"/>
                  <a:pt x="66675" y="133350"/>
                </a:cubicBezTo>
                <a:lnTo>
                  <a:pt x="138113" y="133350"/>
                </a:lnTo>
                <a:lnTo>
                  <a:pt x="138113" y="95250"/>
                </a:lnTo>
                <a:lnTo>
                  <a:pt x="133350" y="95250"/>
                </a:lnTo>
                <a:cubicBezTo>
                  <a:pt x="122813" y="95250"/>
                  <a:pt x="114300" y="86737"/>
                  <a:pt x="114300" y="76200"/>
                </a:cubicBezTo>
                <a:lnTo>
                  <a:pt x="114300" y="38100"/>
                </a:lnTo>
                <a:close/>
              </a:path>
            </a:pathLst>
          </a:custGeom>
          <a:solidFill>
            <a:srgbClr val="A8BBEA"/>
          </a:solidFill>
          <a:ln/>
        </p:spPr>
      </p:sp>
      <p:sp>
        <p:nvSpPr>
          <p:cNvPr id="23" name="Text 21"/>
          <p:cNvSpPr/>
          <p:nvPr/>
        </p:nvSpPr>
        <p:spPr>
          <a:xfrm>
            <a:off x="635000" y="4699000"/>
            <a:ext cx="551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Diversified Revenue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35000" y="5003800"/>
            <a:ext cx="551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Prevents single-point-of-failure with multiple business divisions.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233045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Final Quote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06400" y="3041650"/>
            <a:ext cx="113792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4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"When systems fail, build your own" is not rebellion; it is civic duty to prototype futures that include everyone, starting with those whom legacy systems have already written off. 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4:11-d2nf8ep8bjvh7rlj0a4g.png">    </p:cNvPr>
          <p:cNvPicPr>
            <a:picLocks noChangeAspect="1"/>
          </p:cNvPicPr>
          <p:nvPr/>
        </p:nvPicPr>
        <p:blipFill>
          <a:blip r:embed="rId1"/>
          <a:srcRect l="21" r="21" t="0" b="0"/>
          <a:stretch/>
        </p:blipFill>
        <p:spPr>
          <a:xfrm>
            <a:off x="0" y="0"/>
            <a:ext cx="1219898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152525" y="429260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Text 1"/>
          <p:cNvSpPr/>
          <p:nvPr/>
        </p:nvSpPr>
        <p:spPr>
          <a:xfrm>
            <a:off x="1152525" y="429260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232535" y="4340518"/>
            <a:ext cx="1918970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52525" y="4932680"/>
            <a:ext cx="2078990" cy="4152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1152525" y="4932680"/>
            <a:ext cx="2078990" cy="415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32535" y="4980598"/>
            <a:ext cx="1918970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40404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2025/01/01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41400" y="2111375"/>
            <a:ext cx="8546465" cy="1358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60400" y="2211388"/>
            <a:ext cx="11785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C9DB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Failure 1: Housing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0400" y="2770188"/>
            <a:ext cx="1178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When the Housing Act 1996 Fails...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60400" y="3532188"/>
            <a:ext cx="5820427" cy="22397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council labels me </a:t>
            </a:r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A8BBEA"/>
                </a:solidFill>
                <a:highlight>
                  <a:srgbClr val="A8BBEA">
                    <a:alpha val="3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'not homeless' </a:t>
            </a:r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while I reside in supported living without tenancy rights. My desire for independence is dismissed. The system sees a bed, not a future, trapping me in a legal limbo of </a:t>
            </a:r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functional homelessness</a:t>
            </a:r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</a:t>
            </a:r>
            <a:endParaRPr lang="en-US" sz="1600" dirty="0"/>
          </a:p>
        </p:txBody>
      </p:sp>
      <p:pic>
        <p:nvPicPr>
          <p:cNvPr id="15" name="Image 0" descr="https://kimi-img.moonshot.cn/pub/slides/25-10-29-05:22:16-d40j821b9p57jqjr5br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7147" y="0"/>
            <a:ext cx="4572000" cy="6858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web-img.moonshot.cn/img/www.acadecraft.com/06c0b80221231575d1a94585aa5616fd7f686c39.jp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0" r="0" t="15159" b="1515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13" name="Text 10"/>
          <p:cNvSpPr/>
          <p:nvPr/>
        </p:nvSpPr>
        <p:spPr>
          <a:xfrm>
            <a:off x="660400" y="2025650"/>
            <a:ext cx="11785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C9DB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Failure 2: Care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60400" y="2584450"/>
            <a:ext cx="1178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When the Care Act 2014 Fails...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60400" y="3346450"/>
            <a:ext cx="8534400" cy="1485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Discharged from care at 24 without a sustainable pathway, supported living becomes a </a:t>
            </a:r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A8BBEA"/>
                </a:solidFill>
                <a:highlight>
                  <a:srgbClr val="A8BBEA">
                    <a:alpha val="3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terminal placement </a:t>
            </a:r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not a launchpad. Conflict with staff over my autonomy goals is met with resistance, not support, breaching statutory duties to prepare a care leaver for independent life. 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54000" y="254000"/>
            <a:ext cx="6045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C9DB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System Failure 3: Capacity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54000" y="812800"/>
            <a:ext cx="5537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When the MCA 2005 is Misused...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54000" y="1981200"/>
            <a:ext cx="5537200" cy="165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 council decides I lack capacity to apply as homeless because I cannot parrot tenancy responsibilities. This weaponizes my diagnosis to deny housing rights, ignoring the 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presumption of capacity</a:t>
            </a:r>
            <a:pPr indent="0" marL="0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The irony: this finding legally triggers my right to an IMCA. 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001000" y="2616200"/>
            <a:ext cx="2032000" cy="1625600"/>
          </a:xfrm>
          <a:custGeom>
            <a:avLst/>
            <a:gdLst/>
            <a:ahLst/>
            <a:cxnLst/>
            <a:rect l="l" t="t" r="r" b="b"/>
            <a:pathLst>
              <a:path w="2032000" h="1625600">
                <a:moveTo>
                  <a:pt x="375285" y="198120"/>
                </a:moveTo>
                <a:cubicBezTo>
                  <a:pt x="322263" y="180340"/>
                  <a:pt x="293370" y="122555"/>
                  <a:pt x="311150" y="69533"/>
                </a:cubicBezTo>
                <a:cubicBezTo>
                  <a:pt x="328930" y="16510"/>
                  <a:pt x="386398" y="-12382"/>
                  <a:pt x="439738" y="5080"/>
                </a:cubicBezTo>
                <a:lnTo>
                  <a:pt x="798513" y="124778"/>
                </a:lnTo>
                <a:cubicBezTo>
                  <a:pt x="842645" y="50165"/>
                  <a:pt x="924243" y="0"/>
                  <a:pt x="1017270" y="0"/>
                </a:cubicBezTo>
                <a:cubicBezTo>
                  <a:pt x="1157605" y="0"/>
                  <a:pt x="1271270" y="113665"/>
                  <a:pt x="1271270" y="254000"/>
                </a:cubicBezTo>
                <a:cubicBezTo>
                  <a:pt x="1271270" y="263525"/>
                  <a:pt x="1270635" y="272733"/>
                  <a:pt x="1269683" y="281940"/>
                </a:cubicBezTo>
                <a:lnTo>
                  <a:pt x="1658938" y="411797"/>
                </a:lnTo>
                <a:cubicBezTo>
                  <a:pt x="1712277" y="429577"/>
                  <a:pt x="1740852" y="487045"/>
                  <a:pt x="1723073" y="540385"/>
                </a:cubicBezTo>
                <a:cubicBezTo>
                  <a:pt x="1705293" y="593725"/>
                  <a:pt x="1647825" y="622300"/>
                  <a:pt x="1594485" y="604520"/>
                </a:cubicBezTo>
                <a:lnTo>
                  <a:pt x="1164272" y="461010"/>
                </a:lnTo>
                <a:cubicBezTo>
                  <a:pt x="1149985" y="471170"/>
                  <a:pt x="1134745" y="479742"/>
                  <a:pt x="1118553" y="487045"/>
                </a:cubicBezTo>
                <a:lnTo>
                  <a:pt x="1118553" y="1524318"/>
                </a:lnTo>
                <a:cubicBezTo>
                  <a:pt x="1118553" y="1580515"/>
                  <a:pt x="1073150" y="1625917"/>
                  <a:pt x="1016953" y="1625917"/>
                </a:cubicBezTo>
                <a:lnTo>
                  <a:pt x="407353" y="1625917"/>
                </a:lnTo>
                <a:cubicBezTo>
                  <a:pt x="351155" y="1625917"/>
                  <a:pt x="305753" y="1580515"/>
                  <a:pt x="305753" y="1524317"/>
                </a:cubicBezTo>
                <a:cubicBezTo>
                  <a:pt x="305753" y="1468120"/>
                  <a:pt x="351155" y="1422717"/>
                  <a:pt x="407353" y="1422717"/>
                </a:cubicBezTo>
                <a:lnTo>
                  <a:pt x="915353" y="1422717"/>
                </a:lnTo>
                <a:lnTo>
                  <a:pt x="915353" y="487045"/>
                </a:lnTo>
                <a:cubicBezTo>
                  <a:pt x="848678" y="457835"/>
                  <a:pt x="797243" y="401320"/>
                  <a:pt x="775018" y="331470"/>
                </a:cubicBezTo>
                <a:lnTo>
                  <a:pt x="375285" y="198120"/>
                </a:lnTo>
                <a:close/>
                <a:moveTo>
                  <a:pt x="637540" y="914400"/>
                </a:moveTo>
                <a:lnTo>
                  <a:pt x="407353" y="520065"/>
                </a:lnTo>
                <a:lnTo>
                  <a:pt x="177483" y="914400"/>
                </a:lnTo>
                <a:lnTo>
                  <a:pt x="637540" y="914400"/>
                </a:lnTo>
                <a:close/>
                <a:moveTo>
                  <a:pt x="407670" y="1219200"/>
                </a:moveTo>
                <a:cubicBezTo>
                  <a:pt x="207963" y="1219200"/>
                  <a:pt x="41910" y="1111250"/>
                  <a:pt x="7620" y="968693"/>
                </a:cubicBezTo>
                <a:cubicBezTo>
                  <a:pt x="-635" y="933768"/>
                  <a:pt x="10795" y="897890"/>
                  <a:pt x="28893" y="866775"/>
                </a:cubicBezTo>
                <a:lnTo>
                  <a:pt x="331153" y="348615"/>
                </a:lnTo>
                <a:cubicBezTo>
                  <a:pt x="347028" y="321310"/>
                  <a:pt x="376238" y="304800"/>
                  <a:pt x="407670" y="304800"/>
                </a:cubicBezTo>
                <a:cubicBezTo>
                  <a:pt x="439103" y="304800"/>
                  <a:pt x="468313" y="321628"/>
                  <a:pt x="484187" y="348615"/>
                </a:cubicBezTo>
                <a:lnTo>
                  <a:pt x="786448" y="866775"/>
                </a:lnTo>
                <a:cubicBezTo>
                  <a:pt x="804545" y="897890"/>
                  <a:pt x="815975" y="933768"/>
                  <a:pt x="807720" y="968693"/>
                </a:cubicBezTo>
                <a:cubicBezTo>
                  <a:pt x="773430" y="1110933"/>
                  <a:pt x="607377" y="1219200"/>
                  <a:pt x="407670" y="1219200"/>
                </a:cubicBezTo>
                <a:close/>
                <a:moveTo>
                  <a:pt x="1623060" y="926465"/>
                </a:moveTo>
                <a:lnTo>
                  <a:pt x="1393190" y="1320800"/>
                </a:lnTo>
                <a:lnTo>
                  <a:pt x="1853248" y="1320800"/>
                </a:lnTo>
                <a:lnTo>
                  <a:pt x="1623378" y="926465"/>
                </a:lnTo>
                <a:close/>
                <a:moveTo>
                  <a:pt x="2023110" y="1375093"/>
                </a:moveTo>
                <a:cubicBezTo>
                  <a:pt x="1988820" y="1517650"/>
                  <a:pt x="1822768" y="1625600"/>
                  <a:pt x="1623060" y="1625600"/>
                </a:cubicBezTo>
                <a:cubicBezTo>
                  <a:pt x="1423352" y="1625600"/>
                  <a:pt x="1257300" y="1517650"/>
                  <a:pt x="1223010" y="1375093"/>
                </a:cubicBezTo>
                <a:cubicBezTo>
                  <a:pt x="1214755" y="1340168"/>
                  <a:pt x="1226185" y="1304290"/>
                  <a:pt x="1244283" y="1273175"/>
                </a:cubicBezTo>
                <a:lnTo>
                  <a:pt x="1546543" y="755015"/>
                </a:lnTo>
                <a:cubicBezTo>
                  <a:pt x="1562418" y="727710"/>
                  <a:pt x="1591627" y="711200"/>
                  <a:pt x="1623060" y="711200"/>
                </a:cubicBezTo>
                <a:cubicBezTo>
                  <a:pt x="1654493" y="711200"/>
                  <a:pt x="1683702" y="728028"/>
                  <a:pt x="1699578" y="755015"/>
                </a:cubicBezTo>
                <a:lnTo>
                  <a:pt x="2001838" y="1273175"/>
                </a:lnTo>
                <a:cubicBezTo>
                  <a:pt x="2019935" y="1304290"/>
                  <a:pt x="2031365" y="1340168"/>
                  <a:pt x="2023110" y="1375093"/>
                </a:cubicBezTo>
                <a:close/>
              </a:path>
            </a:pathLst>
          </a:custGeom>
          <a:solidFill>
            <a:srgbClr val="5A6C8C"/>
          </a:solidFill>
          <a:ln/>
        </p:spPr>
      </p:sp>
      <p:sp>
        <p:nvSpPr>
          <p:cNvPr id="16" name="Shape 14"/>
          <p:cNvSpPr/>
          <p:nvPr/>
        </p:nvSpPr>
        <p:spPr>
          <a:xfrm>
            <a:off x="8845550" y="3200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151269" y="448806"/>
                </a:moveTo>
                <a:cubicBezTo>
                  <a:pt x="162431" y="459968"/>
                  <a:pt x="180558" y="459968"/>
                  <a:pt x="191720" y="448806"/>
                </a:cubicBezTo>
                <a:lnTo>
                  <a:pt x="334595" y="305931"/>
                </a:lnTo>
                <a:cubicBezTo>
                  <a:pt x="345758" y="294769"/>
                  <a:pt x="345758" y="276642"/>
                  <a:pt x="334595" y="265480"/>
                </a:cubicBezTo>
                <a:cubicBezTo>
                  <a:pt x="323433" y="254318"/>
                  <a:pt x="305306" y="254318"/>
                  <a:pt x="294144" y="265480"/>
                </a:cubicBezTo>
                <a:lnTo>
                  <a:pt x="200025" y="359599"/>
                </a:lnTo>
                <a:lnTo>
                  <a:pt x="200025" y="28575"/>
                </a:lnTo>
                <a:cubicBezTo>
                  <a:pt x="200025" y="12769"/>
                  <a:pt x="187256" y="0"/>
                  <a:pt x="171450" y="0"/>
                </a:cubicBezTo>
                <a:cubicBezTo>
                  <a:pt x="155644" y="0"/>
                  <a:pt x="142875" y="12769"/>
                  <a:pt x="142875" y="28575"/>
                </a:cubicBezTo>
                <a:lnTo>
                  <a:pt x="142875" y="359599"/>
                </a:lnTo>
                <a:lnTo>
                  <a:pt x="48756" y="265480"/>
                </a:lnTo>
                <a:cubicBezTo>
                  <a:pt x="37594" y="254317"/>
                  <a:pt x="19467" y="254317"/>
                  <a:pt x="8305" y="265480"/>
                </a:cubicBezTo>
                <a:cubicBezTo>
                  <a:pt x="-2858" y="276642"/>
                  <a:pt x="-2858" y="294769"/>
                  <a:pt x="8305" y="305931"/>
                </a:cubicBezTo>
                <a:lnTo>
                  <a:pt x="151180" y="448806"/>
                </a:lnTo>
                <a:close/>
              </a:path>
            </a:pathLst>
          </a:custGeom>
          <a:solidFill>
            <a:srgbClr val="A8BBEA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Image 0" descr="https://kimi-img.moonshot.cn/pub/slides/25-10-29-05:34:44-d40jdt2tuj31tb2pgq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00"/>
            <a:ext cx="6350000" cy="6350000"/>
          </a:xfrm>
          <a:prstGeom prst="roundRect">
            <a:avLst>
              <a:gd name="adj" fmla="val 0"/>
            </a:avLst>
          </a:prstGeom>
        </p:spPr>
      </p:pic>
      <p:sp>
        <p:nvSpPr>
          <p:cNvPr id="13" name="Text 10"/>
          <p:cNvSpPr/>
          <p:nvPr/>
        </p:nvSpPr>
        <p:spPr>
          <a:xfrm>
            <a:off x="6502400" y="254000"/>
            <a:ext cx="5943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8C9DB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Consequence &amp; The Pivot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502400" y="812800"/>
            <a:ext cx="5435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Strategic Bankruptcy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502400" y="2184400"/>
            <a:ext cx="5435600" cy="185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Systemic dead ends forced a financial crisis. My response: I proactively filed for bankruptcy </a:t>
            </a:r>
            <a:pPr indent="0" marL="0">
              <a:lnSpc>
                <a:spcPct val="140000"/>
              </a:lnSpc>
              <a:buNone/>
            </a:pPr>
            <a:r>
              <a:rPr lang="en-US" sz="1400" dirty="0">
                <a:solidFill>
                  <a:srgbClr val="FFFFFF"/>
                </a:solidFill>
                <a:highlight>
                  <a:srgbClr val="5A6C8C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BKT5176578 </a:t>
            </a:r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This is not defeat, but a </a:t>
            </a:r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A8BBEA"/>
                </a:solidFill>
                <a:highlight>
                  <a:srgbClr val="A8BBEA">
                    <a:alpha val="30196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legal and financial reset </a:t>
            </a:r>
            <a:pPr indent="0" marL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clearing the path for OBINexus IWU to rise. 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solidFill>
            <a:srgbClr val="FFFFFF">
              <a:alpha val="5098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4445" y="1882140"/>
            <a:ext cx="12161520" cy="30937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20:04:04-d2nf8d18bjvh7rlj09o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1410335"/>
            <a:ext cx="4041775" cy="40417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5835" y="1959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835" y="3345815"/>
            <a:ext cx="7242175" cy="622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 Solution Y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221220" y="1875155"/>
            <a:ext cx="3108325" cy="3108325"/>
          </a:xfrm>
          <a:prstGeom prst="ellipse">
            <a:avLst/>
          </a:prstGeom>
          <a:solidFill>
            <a:srgbClr val="000000">
              <a:alpha val="25882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7221220" y="1875155"/>
            <a:ext cx="3108325" cy="31083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3200" cy="6861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 rot="5400000">
            <a:off x="467360" y="410210"/>
            <a:ext cx="330200" cy="330200"/>
          </a:xfrm>
          <a:prstGeom prst="triangle">
            <a:avLst/>
          </a:prstGeom>
          <a:solidFill>
            <a:srgbClr val="535560"/>
          </a:solidFill>
          <a:ln/>
        </p:spPr>
      </p:sp>
      <p:sp>
        <p:nvSpPr>
          <p:cNvPr id="9" name="Text 7"/>
          <p:cNvSpPr/>
          <p:nvPr/>
        </p:nvSpPr>
        <p:spPr>
          <a:xfrm rot="5400000">
            <a:off x="467360" y="410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rot="5400000">
            <a:off x="594360" y="537210"/>
            <a:ext cx="330200" cy="330200"/>
          </a:xfrm>
          <a:prstGeom prst="triangle">
            <a:avLst/>
          </a:prstGeom>
          <a:solidFill>
            <a:srgbClr val="FFFFFF"/>
          </a:solidFill>
          <a:ln/>
        </p:spPr>
      </p:sp>
      <p:sp>
        <p:nvSpPr>
          <p:cNvPr id="11" name="Text 9"/>
          <p:cNvSpPr/>
          <p:nvPr/>
        </p:nvSpPr>
        <p:spPr>
          <a:xfrm rot="5400000">
            <a:off x="594360" y="537210"/>
            <a:ext cx="330200" cy="330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0" y="1380034"/>
            <a:ext cx="12192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80000"/>
              </a:lnSpc>
              <a:buNone/>
            </a:pPr>
            <a:r>
              <a:rPr lang="en-US" sz="60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Victim to Architect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219200" y="2345234"/>
            <a:ext cx="975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Instead of fighting a broken system, I started building a new one. The solution is </a:t>
            </a:r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A8BB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OBINexus IWU</a:t>
            </a:r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(Igbo: "Law") — the world's first constitutional technology company. </a:t>
            </a:r>
            <a:endParaRPr lang="en-US" sz="1600" dirty="0"/>
          </a:p>
        </p:txBody>
      </p:sp>
      <p:pic>
        <p:nvPicPr>
          <p:cNvPr id="14" name="Image 0" descr="https://kimi-web-img.moonshot.cn/img/thumbs.dreamstime.com/00bc4c26d31b4af50e7b5d58e3ab8a057b45c0c4.jpg">    </p:cNvPr>
          <p:cNvPicPr>
            <a:picLocks noChangeAspect="1"/>
          </p:cNvPicPr>
          <p:nvPr/>
        </p:nvPicPr>
        <p:blipFill>
          <a:blip r:embed="rId1"/>
          <a:srcRect l="0" r="0" t="31802" b="31802"/>
          <a:stretch/>
        </p:blipFill>
        <p:spPr>
          <a:xfrm>
            <a:off x="254000" y="3361234"/>
            <a:ext cx="11684000" cy="21209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FFFFFF"/>
      </a:accent1>
      <a:accent2>
        <a:srgbClr val="C8C9C8"/>
      </a:accent2>
      <a:accent3>
        <a:srgbClr val="535560"/>
      </a:accent3>
      <a:accent4>
        <a:srgbClr val="FFCE06"/>
      </a:accent4>
      <a:accent5>
        <a:srgbClr val="65A7E4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X Fails, Build Y: OBINexus IWU</dc:title>
  <dc:subject>When X Fails, Build Y: OBINexus IWU</dc:subject>
  <dc:creator>Kimi</dc:creator>
  <cp:lastModifiedBy>Kimi</cp:lastModifiedBy>
  <cp:revision>1</cp:revision>
  <dcterms:created xsi:type="dcterms:W3CDTF">2025-10-28T22:17:18Z</dcterms:created>
  <dcterms:modified xsi:type="dcterms:W3CDTF">2025-10-28T22:17:18Z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{"Label":"When X Fails, Build Y: OBINexus IWU","ContentProducer":"001191110108MACG2KBH8F10000","ProduceID":"d40irafkgnuqfskhhrp0","ReservedCode1":"","ContentPropagator":"001191110108MACG2KBH8F20000","PropagateID":"d40irafkgnuqfskhhrp0","ReservedCode2":""}</vt:lpwstr>
  </property>
</Properties>
</file>